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30"/>
  </p:sldMasterIdLst>
  <p:notesMasterIdLst>
    <p:notesMasterId r:id="rId52"/>
  </p:notesMasterIdLst>
  <p:sldIdLst>
    <p:sldId id="339" r:id="rId31"/>
    <p:sldId id="357" r:id="rId32"/>
    <p:sldId id="259" r:id="rId33"/>
    <p:sldId id="340" r:id="rId34"/>
    <p:sldId id="287" r:id="rId35"/>
    <p:sldId id="342" r:id="rId36"/>
    <p:sldId id="293" r:id="rId37"/>
    <p:sldId id="343" r:id="rId38"/>
    <p:sldId id="270" r:id="rId39"/>
    <p:sldId id="371" r:id="rId40"/>
    <p:sldId id="373" r:id="rId41"/>
    <p:sldId id="374" r:id="rId42"/>
    <p:sldId id="348" r:id="rId43"/>
    <p:sldId id="356" r:id="rId44"/>
    <p:sldId id="369" r:id="rId45"/>
    <p:sldId id="367" r:id="rId46"/>
    <p:sldId id="368" r:id="rId47"/>
    <p:sldId id="261" r:id="rId48"/>
    <p:sldId id="344" r:id="rId49"/>
    <p:sldId id="365" r:id="rId50"/>
    <p:sldId id="36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72" autoAdjust="0"/>
  </p:normalViewPr>
  <p:slideViewPr>
    <p:cSldViewPr snapToGrid="0">
      <p:cViewPr varScale="1">
        <p:scale>
          <a:sx n="83" d="100"/>
          <a:sy n="83" d="100"/>
        </p:scale>
        <p:origin x="11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presProps" Target="presProps.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1.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2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1E525-75F6-48EB-BB4B-23A51BE21909}" type="datetimeFigureOut">
              <a:rPr lang="en-CA" smtClean="0"/>
              <a:t>2025-05-23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AD1DE-72B1-45A2-AD8D-C83FDF60DDD4}" type="slidenum">
              <a:rPr lang="en-CA" smtClean="0"/>
              <a:t>‹#›</a:t>
            </a:fld>
            <a:endParaRPr lang="en-CA"/>
          </a:p>
        </p:txBody>
      </p:sp>
    </p:spTree>
    <p:extLst>
      <p:ext uri="{BB962C8B-B14F-4D97-AF65-F5344CB8AC3E}">
        <p14:creationId xmlns:p14="http://schemas.microsoft.com/office/powerpoint/2010/main" val="3111843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ftours.ca/help-centre/policies/payment-plan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b="1"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Directions</a:t>
            </a: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a:t>
            </a:r>
            <a:b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b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Play music and have this slide up when families start funnelling into the meeting room</a:t>
            </a:r>
            <a:r>
              <a:rPr lang="en-US" sz="1800" dirty="0">
                <a:solidFill>
                  <a:srgbClr val="444444"/>
                </a:solidFill>
                <a:effectLst/>
                <a:latin typeface="Arial" panose="020B0604020202020204" pitchFamily="34" charset="0"/>
                <a:ea typeface="Times New Roman" panose="02020603050405020304" pitchFamily="18" charset="0"/>
              </a:rPr>
              <a:t>​</a:t>
            </a:r>
            <a:r>
              <a:rPr lang="en-CA"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Greet families as they join via mic or chat!</a:t>
            </a:r>
            <a:r>
              <a:rPr lang="en-US" sz="1800" dirty="0">
                <a:solidFill>
                  <a:srgbClr val="444444"/>
                </a:solidFill>
                <a:effectLst/>
                <a:latin typeface="Arial" panose="020B0604020202020204" pitchFamily="34" charset="0"/>
                <a:ea typeface="Times New Roman" panose="02020603050405020304" pitchFamily="18" charset="0"/>
              </a:rPr>
              <a:t>​</a:t>
            </a:r>
            <a:r>
              <a:rPr lang="en-CA"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444444"/>
                </a:solidFill>
                <a:effectLst/>
                <a:latin typeface="Arial" panose="020B0604020202020204" pitchFamily="34" charset="0"/>
                <a:ea typeface="Times New Roman" panose="02020603050405020304" pitchFamily="18" charset="0"/>
              </a:rPr>
              <a:t>​</a:t>
            </a:r>
            <a:r>
              <a:rPr lang="en-CA"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Choice</a:t>
            </a: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a:solidFill>
                  <a:srgbClr val="444444"/>
                </a:solidFill>
                <a:effectLst/>
                <a:latin typeface="Arial" panose="020B0604020202020204" pitchFamily="34" charset="0"/>
                <a:ea typeface="Times New Roman" panose="02020603050405020304" pitchFamily="18" charset="0"/>
              </a:rPr>
              <a:t>​</a:t>
            </a:r>
            <a:r>
              <a:rPr lang="en-CA"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Start on gallery view with small talk</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OR</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play music while this screen is going.</a:t>
            </a:r>
            <a:r>
              <a:rPr lang="en-US" sz="1800" dirty="0">
                <a:solidFill>
                  <a:srgbClr val="444444"/>
                </a:solidFill>
                <a:effectLst/>
                <a:latin typeface="Arial" panose="020B0604020202020204" pitchFamily="34" charset="0"/>
                <a:ea typeface="Times New Roman" panose="02020603050405020304" pitchFamily="18" charset="0"/>
              </a:rPr>
              <a:t>​</a:t>
            </a:r>
            <a:r>
              <a:rPr lang="en-CA"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444444"/>
                </a:solidFill>
                <a:effectLst/>
                <a:latin typeface="Arial" panose="020B0604020202020204" pitchFamily="34" charset="0"/>
                <a:ea typeface="Times New Roman" panose="02020603050405020304" pitchFamily="18" charset="0"/>
              </a:rPr>
              <a:t>​</a:t>
            </a:r>
            <a:r>
              <a:rPr lang="en-CA"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b="1"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Goal</a:t>
            </a: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a:t>
            </a:r>
            <a:r>
              <a:rPr lang="en-US" sz="1800" dirty="0">
                <a:solidFill>
                  <a:srgbClr val="444444"/>
                </a:solidFill>
                <a:effectLst/>
                <a:latin typeface="Arial" panose="020B0604020202020204" pitchFamily="34" charset="0"/>
                <a:ea typeface="Times New Roman" panose="02020603050405020304" pitchFamily="18" charset="0"/>
              </a:rPr>
              <a:t>​</a:t>
            </a:r>
            <a:r>
              <a:rPr lang="en-CA"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Set meeting up for success</a:t>
            </a:r>
            <a:r>
              <a:rPr lang="en-CA"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a:t>
            </a:r>
            <a:endParaRPr lang="en-CA" sz="1800" dirty="0">
              <a:effectLst/>
              <a:latin typeface="Times New Roman" panose="02020603050405020304" pitchFamily="18" charset="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1</a:t>
            </a:fld>
            <a:endParaRPr lang="en-CA"/>
          </a:p>
        </p:txBody>
      </p:sp>
    </p:spTree>
    <p:extLst>
      <p:ext uri="{BB962C8B-B14F-4D97-AF65-F5344CB8AC3E}">
        <p14:creationId xmlns:p14="http://schemas.microsoft.com/office/powerpoint/2010/main" val="2381160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a:solidFill>
                  <a:srgbClr val="000000"/>
                </a:solidFill>
                <a:effectLst/>
                <a:latin typeface="Calibri" panose="020F0502020204030204" pitchFamily="34" charset="0"/>
              </a:rPr>
              <a:t>SPEAKER:</a:t>
            </a:r>
            <a:r>
              <a:rPr lang="en-US" sz="1200" b="0" i="0">
                <a:solidFill>
                  <a:srgbClr val="444444"/>
                </a:solidFill>
                <a:effectLst/>
                <a:latin typeface="Calibri" panose="020F0502020204030204" pitchFamily="34" charset="0"/>
              </a:rPr>
              <a:t>​</a:t>
            </a:r>
          </a:p>
          <a:p>
            <a:r>
              <a:rPr lang="en-CA"/>
              <a:t>Now let’s dive into some of the details on what you can expect to experience on tour…</a:t>
            </a:r>
          </a:p>
          <a:p>
            <a:endParaRPr lang="en-CA"/>
          </a:p>
        </p:txBody>
      </p:sp>
      <p:sp>
        <p:nvSpPr>
          <p:cNvPr id="4" name="Slide Number Placeholder 3"/>
          <p:cNvSpPr>
            <a:spLocks noGrp="1"/>
          </p:cNvSpPr>
          <p:nvPr>
            <p:ph type="sldNum" sz="quarter" idx="5"/>
          </p:nvPr>
        </p:nvSpPr>
        <p:spPr/>
        <p:txBody>
          <a:bodyPr/>
          <a:lstStyle/>
          <a:p>
            <a:fld id="{81CAD1DE-72B1-45A2-AD8D-C83FDF60DDD4}" type="slidenum">
              <a:rPr lang="en-CA" smtClean="0"/>
              <a:t>10</a:t>
            </a:fld>
            <a:endParaRPr lang="en-CA"/>
          </a:p>
        </p:txBody>
      </p:sp>
    </p:spTree>
    <p:extLst>
      <p:ext uri="{BB962C8B-B14F-4D97-AF65-F5344CB8AC3E}">
        <p14:creationId xmlns:p14="http://schemas.microsoft.com/office/powerpoint/2010/main" val="64071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a:solidFill>
                  <a:srgbClr val="000000"/>
                </a:solidFill>
                <a:effectLst/>
                <a:latin typeface="Calibri" panose="020F0502020204030204" pitchFamily="34" charset="0"/>
              </a:rPr>
              <a:t>SPEAKER:</a:t>
            </a:r>
            <a:r>
              <a:rPr lang="en-US" sz="1200" b="0" i="0">
                <a:solidFill>
                  <a:srgbClr val="444444"/>
                </a:solidFill>
                <a:effectLst/>
                <a:latin typeface="Calibri" panose="020F0502020204030204" pitchFamily="34" charset="0"/>
              </a:rPr>
              <a:t>​</a:t>
            </a:r>
          </a:p>
          <a:p>
            <a:r>
              <a:rPr lang="en-CA"/>
              <a:t>Now let’s dive into some of the details on what you can expect to experience on tour…</a:t>
            </a:r>
          </a:p>
          <a:p>
            <a:endParaRPr lang="en-CA"/>
          </a:p>
        </p:txBody>
      </p:sp>
      <p:sp>
        <p:nvSpPr>
          <p:cNvPr id="4" name="Slide Number Placeholder 3"/>
          <p:cNvSpPr>
            <a:spLocks noGrp="1"/>
          </p:cNvSpPr>
          <p:nvPr>
            <p:ph type="sldNum" sz="quarter" idx="5"/>
          </p:nvPr>
        </p:nvSpPr>
        <p:spPr/>
        <p:txBody>
          <a:bodyPr/>
          <a:lstStyle/>
          <a:p>
            <a:fld id="{81CAD1DE-72B1-45A2-AD8D-C83FDF60DDD4}" type="slidenum">
              <a:rPr lang="en-CA" smtClean="0"/>
              <a:t>11</a:t>
            </a:fld>
            <a:endParaRPr lang="en-CA"/>
          </a:p>
        </p:txBody>
      </p:sp>
    </p:spTree>
    <p:extLst>
      <p:ext uri="{BB962C8B-B14F-4D97-AF65-F5344CB8AC3E}">
        <p14:creationId xmlns:p14="http://schemas.microsoft.com/office/powerpoint/2010/main" val="3768209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a:solidFill>
                  <a:srgbClr val="000000"/>
                </a:solidFill>
                <a:effectLst/>
                <a:latin typeface="Calibri" panose="020F0502020204030204" pitchFamily="34" charset="0"/>
              </a:rPr>
              <a:t>SPEAKER:</a:t>
            </a:r>
            <a:r>
              <a:rPr lang="en-US" sz="1200" b="0" i="0">
                <a:solidFill>
                  <a:srgbClr val="444444"/>
                </a:solidFill>
                <a:effectLst/>
                <a:latin typeface="Calibri" panose="020F0502020204030204" pitchFamily="34" charset="0"/>
              </a:rPr>
              <a:t>​</a:t>
            </a:r>
          </a:p>
          <a:p>
            <a:r>
              <a:rPr lang="en-CA"/>
              <a:t>Now let’s dive into some of the details on what you can expect to experience on tour…</a:t>
            </a:r>
          </a:p>
          <a:p>
            <a:endParaRPr lang="en-CA"/>
          </a:p>
        </p:txBody>
      </p:sp>
      <p:sp>
        <p:nvSpPr>
          <p:cNvPr id="4" name="Slide Number Placeholder 3"/>
          <p:cNvSpPr>
            <a:spLocks noGrp="1"/>
          </p:cNvSpPr>
          <p:nvPr>
            <p:ph type="sldNum" sz="quarter" idx="5"/>
          </p:nvPr>
        </p:nvSpPr>
        <p:spPr/>
        <p:txBody>
          <a:bodyPr/>
          <a:lstStyle/>
          <a:p>
            <a:fld id="{81CAD1DE-72B1-45A2-AD8D-C83FDF60DDD4}" type="slidenum">
              <a:rPr lang="en-CA" smtClean="0"/>
              <a:t>12</a:t>
            </a:fld>
            <a:endParaRPr lang="en-CA"/>
          </a:p>
        </p:txBody>
      </p:sp>
    </p:spTree>
    <p:extLst>
      <p:ext uri="{BB962C8B-B14F-4D97-AF65-F5344CB8AC3E}">
        <p14:creationId xmlns:p14="http://schemas.microsoft.com/office/powerpoint/2010/main" val="299957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dirty="0">
                <a:solidFill>
                  <a:srgbClr val="000000"/>
                </a:solidFill>
                <a:effectLst/>
                <a:latin typeface="Aptos" panose="020B0004020202020204" pitchFamily="34" charset="0"/>
                <a:ea typeface="Aptos" panose="020B0004020202020204" pitchFamily="34" charset="0"/>
                <a:cs typeface="Segoe UI" panose="020B0502040204020203" pitchFamily="34" charset="0"/>
              </a:rPr>
              <a:t>Speaker</a:t>
            </a:r>
            <a:r>
              <a:rPr lang="en-US" sz="1800" dirty="0">
                <a:solidFill>
                  <a:srgbClr val="000000"/>
                </a:solidFill>
                <a:effectLst/>
                <a:latin typeface="Aptos" panose="020B0004020202020204" pitchFamily="34" charset="0"/>
                <a:ea typeface="Aptos" panose="020B0004020202020204" pitchFamily="34" charset="0"/>
                <a:cs typeface="Segoe UI" panose="020B0502040204020203" pitchFamily="34" charset="0"/>
              </a:rPr>
              <a:t>:</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ptos" panose="020B0004020202020204" pitchFamily="34" charset="0"/>
                <a:ea typeface="Aptos" panose="020B0004020202020204" pitchFamily="34" charset="0"/>
                <a:cs typeface="Segoe UI" panose="020B0502040204020203" pitchFamily="34" charset="0"/>
              </a:rPr>
              <a:t>So, what’s included? Pretty much everything!</a:t>
            </a:r>
          </a:p>
          <a:p>
            <a:pPr>
              <a:lnSpc>
                <a:spcPct val="107000"/>
              </a:lnSpc>
              <a:spcAft>
                <a:spcPts val="800"/>
              </a:spcAft>
            </a:pP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u="sng" dirty="0">
                <a:solidFill>
                  <a:srgbClr val="000000"/>
                </a:solidFill>
                <a:effectLst/>
                <a:latin typeface="Aptos" panose="020B0004020202020204" pitchFamily="34" charset="0"/>
                <a:ea typeface="Aptos" panose="020B0004020202020204" pitchFamily="34" charset="0"/>
                <a:cs typeface="Segoe UI" panose="020B0502040204020203" pitchFamily="34" charset="0"/>
              </a:rPr>
              <a:t>Directions</a:t>
            </a:r>
            <a:r>
              <a:rPr lang="en-US" sz="1800" dirty="0">
                <a:solidFill>
                  <a:srgbClr val="000000"/>
                </a:solidFill>
                <a:effectLst/>
                <a:latin typeface="Aptos" panose="020B0004020202020204" pitchFamily="34" charset="0"/>
                <a:ea typeface="Aptos" panose="020B0004020202020204" pitchFamily="34" charset="0"/>
                <a:cs typeface="Segoe UI" panose="020B0502040204020203" pitchFamily="34" charset="0"/>
              </a:rPr>
              <a:t>: read through each one. </a:t>
            </a:r>
            <a:r>
              <a:rPr lang="en-US" sz="18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t>
            </a:r>
          </a:p>
          <a:p>
            <a:pPr>
              <a:lnSpc>
                <a:spcPct val="107000"/>
              </a:lnSpc>
              <a:spcAft>
                <a:spcPts val="800"/>
              </a:spcAft>
            </a:pPr>
            <a:endParaRPr lang="en-US" sz="18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ptos" panose="020B0004020202020204" pitchFamily="34" charset="0"/>
                <a:ea typeface="Aptos" panose="020B0004020202020204" pitchFamily="34" charset="0"/>
                <a:cs typeface="Arial" panose="020B0604020202020204" pitchFamily="34" charset="0"/>
              </a:rPr>
              <a:t>[It is important to share the value of all that is included before the price is shared.]</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13</a:t>
            </a:fld>
            <a:endParaRPr lang="en-CA"/>
          </a:p>
        </p:txBody>
      </p:sp>
    </p:spTree>
    <p:extLst>
      <p:ext uri="{BB962C8B-B14F-4D97-AF65-F5344CB8AC3E}">
        <p14:creationId xmlns:p14="http://schemas.microsoft.com/office/powerpoint/2010/main" val="2644254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solidFill>
                  <a:srgbClr val="000000"/>
                </a:solidFill>
                <a:effectLst/>
                <a:latin typeface="Aptos" panose="020B0004020202020204" pitchFamily="34" charset="0"/>
                <a:ea typeface="Aptos" panose="020B0004020202020204" pitchFamily="34" charset="0"/>
                <a:cs typeface="Segoe UI" panose="020B0502040204020203" pitchFamily="34" charset="0"/>
              </a:rPr>
              <a:t>Speaker</a:t>
            </a:r>
            <a:r>
              <a:rPr lang="en-US" sz="1200" dirty="0">
                <a:solidFill>
                  <a:srgbClr val="000000"/>
                </a:solidFill>
                <a:effectLst/>
                <a:latin typeface="Aptos" panose="020B0004020202020204" pitchFamily="34" charset="0"/>
                <a:ea typeface="Aptos" panose="020B0004020202020204" pitchFamily="34" charset="0"/>
                <a:cs typeface="Segoe UI" panose="020B0502040204020203" pitchFamily="34" charset="0"/>
              </a:rPr>
              <a:t>:</a:t>
            </a: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200" dirty="0">
                <a:solidFill>
                  <a:srgbClr val="000000"/>
                </a:solidFill>
                <a:effectLst/>
                <a:latin typeface="Aptos" panose="020B0004020202020204" pitchFamily="34" charset="0"/>
                <a:ea typeface="Aptos" panose="020B0004020202020204" pitchFamily="34" charset="0"/>
                <a:cs typeface="Segoe UI" panose="020B0502040204020203" pitchFamily="34" charset="0"/>
              </a:rPr>
              <a:t>Space is limited on this amazing adventure, but you can secure your spot with just a $199 deposit with monthly payments as low as $____________ a month.</a:t>
            </a: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US" sz="1200" dirty="0">
              <a:solidFill>
                <a:srgbClr val="000000"/>
              </a:solidFill>
              <a:effectLst/>
              <a:latin typeface="Aptos" panose="020B0004020202020204" pitchFamily="34" charset="0"/>
              <a:ea typeface="Aptos" panose="020B0004020202020204" pitchFamily="34" charset="0"/>
              <a:cs typeface="Segoe UI" panose="020B0502040204020203" pitchFamily="34" charset="0"/>
            </a:endParaRPr>
          </a:p>
          <a:p>
            <a:pPr>
              <a:lnSpc>
                <a:spcPct val="107000"/>
              </a:lnSpc>
              <a:spcAft>
                <a:spcPts val="800"/>
              </a:spcAft>
            </a:pPr>
            <a:r>
              <a:rPr lang="en-US" sz="1200" dirty="0">
                <a:solidFill>
                  <a:srgbClr val="000000"/>
                </a:solidFill>
                <a:effectLst/>
                <a:latin typeface="Aptos" panose="020B0004020202020204" pitchFamily="34" charset="0"/>
                <a:ea typeface="Aptos" panose="020B0004020202020204" pitchFamily="34" charset="0"/>
                <a:cs typeface="Segoe UI" panose="020B0502040204020203" pitchFamily="34" charset="0"/>
              </a:rPr>
              <a:t>Highlight what else is included in this pricing – insurance/</a:t>
            </a:r>
            <a:r>
              <a:rPr lang="en-US" sz="1200" dirty="0" err="1">
                <a:solidFill>
                  <a:srgbClr val="000000"/>
                </a:solidFill>
                <a:effectLst/>
                <a:latin typeface="Aptos" panose="020B0004020202020204" pitchFamily="34" charset="0"/>
                <a:ea typeface="Aptos" panose="020B0004020202020204" pitchFamily="34" charset="0"/>
                <a:cs typeface="Segoe UI" panose="020B0502040204020203" pitchFamily="34" charset="0"/>
              </a:rPr>
              <a:t>cfar</a:t>
            </a:r>
            <a:r>
              <a:rPr lang="en-US" sz="1200" dirty="0">
                <a:solidFill>
                  <a:srgbClr val="000000"/>
                </a:solidFill>
                <a:effectLst/>
                <a:latin typeface="Aptos" panose="020B0004020202020204" pitchFamily="34" charset="0"/>
                <a:ea typeface="Aptos" panose="020B0004020202020204" pitchFamily="34" charset="0"/>
                <a:cs typeface="Segoe UI" panose="020B0502040204020203" pitchFamily="34" charset="0"/>
              </a:rPr>
              <a:t>, optional tours, extensions, etc. </a:t>
            </a:r>
            <a:endParaRPr lang="en-CA" sz="12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14</a:t>
            </a:fld>
            <a:endParaRPr lang="en-CA"/>
          </a:p>
        </p:txBody>
      </p:sp>
    </p:spTree>
    <p:extLst>
      <p:ext uri="{BB962C8B-B14F-4D97-AF65-F5344CB8AC3E}">
        <p14:creationId xmlns:p14="http://schemas.microsoft.com/office/powerpoint/2010/main" val="723505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dirty="0">
                <a:solidFill>
                  <a:srgbClr val="000000"/>
                </a:solidFill>
                <a:effectLst/>
                <a:latin typeface="Aptos" panose="020B0004020202020204" pitchFamily="34" charset="0"/>
                <a:ea typeface="Aptos" panose="020B0004020202020204" pitchFamily="34" charset="0"/>
                <a:cs typeface="Segoe UI" panose="020B0502040204020203" pitchFamily="34" charset="0"/>
              </a:rPr>
              <a:t>Speaker</a:t>
            </a:r>
            <a:r>
              <a:rPr lang="en-US" sz="1800" dirty="0">
                <a:solidFill>
                  <a:srgbClr val="000000"/>
                </a:solidFill>
                <a:effectLst/>
                <a:latin typeface="Aptos" panose="020B0004020202020204" pitchFamily="34" charset="0"/>
                <a:ea typeface="Aptos" panose="020B0004020202020204" pitchFamily="34" charset="0"/>
                <a:cs typeface="Segoe UI" panose="020B0502040204020203" pitchFamily="34" charset="0"/>
              </a:rPr>
              <a:t>:</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I’ve partnered with EF to provide an exclusive and time-limited early enrolment discount from ______ to __________ for __________ off of our tour! </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15</a:t>
            </a:fld>
            <a:endParaRPr lang="en-CA"/>
          </a:p>
        </p:txBody>
      </p:sp>
    </p:spTree>
    <p:extLst>
      <p:ext uri="{BB962C8B-B14F-4D97-AF65-F5344CB8AC3E}">
        <p14:creationId xmlns:p14="http://schemas.microsoft.com/office/powerpoint/2010/main" val="2484521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what’s covered on your trip and what you'll need to plan for. </a:t>
            </a:r>
            <a:br>
              <a:rPr lang="en-US" dirty="0"/>
            </a:br>
            <a:endParaRPr lang="en-US" dirty="0"/>
          </a:p>
          <a:p>
            <a:r>
              <a:rPr lang="en-US" b="1" dirty="0"/>
              <a:t>A few things to keep in mind:</a:t>
            </a:r>
            <a:endParaRPr lang="en-US" dirty="0"/>
          </a:p>
          <a:p>
            <a:pPr>
              <a:buFont typeface="Arial" panose="020B0604020202020204" pitchFamily="34" charset="0"/>
              <a:buChar char="•"/>
            </a:pPr>
            <a:r>
              <a:rPr lang="en-US" b="1" dirty="0"/>
              <a:t>Spending money:</a:t>
            </a:r>
            <a:r>
              <a:rPr lang="en-US" dirty="0"/>
              <a:t> Make sure to budget some spending money for your trip. While most activities are included, if your Tour Director suggests extra activities during free time, there may be optional entry fees.</a:t>
            </a:r>
          </a:p>
          <a:p>
            <a:pPr>
              <a:buFont typeface="Arial" panose="020B0604020202020204" pitchFamily="34" charset="0"/>
              <a:buChar char="•"/>
            </a:pPr>
            <a:r>
              <a:rPr lang="en-US" b="1" dirty="0"/>
              <a:t>Tipping:</a:t>
            </a:r>
            <a:r>
              <a:rPr lang="en-US" dirty="0"/>
              <a:t> It’s customary to tip your hardworking Tour Director, local guides, and bus drivers. Please budget around $15 CAD/day for tipping. The Group Leader will update and collect this about a month before departure.</a:t>
            </a:r>
          </a:p>
          <a:p>
            <a:pPr>
              <a:buFont typeface="Arial" panose="020B0604020202020204" pitchFamily="34" charset="0"/>
              <a:buChar char="•"/>
            </a:pPr>
            <a:r>
              <a:rPr lang="en-US" b="1" dirty="0"/>
              <a:t>Meals:</a:t>
            </a:r>
            <a:r>
              <a:rPr lang="en-US" dirty="0"/>
              <a:t> While EF covers breakfast and dinner, students are responsible for lunch and snacks. We recommend bringing around $40-$60 CAD/day for meals. This allows flexibility to explore local cafés or grab a quick bite like gelato on the go. We’ll go over best practices for carrying money and handling currency conversion closer to the trip.</a:t>
            </a:r>
          </a:p>
          <a:p>
            <a:pPr>
              <a:buFont typeface="Arial" panose="020B0604020202020204" pitchFamily="34" charset="0"/>
              <a:buChar char="•"/>
            </a:pPr>
            <a:r>
              <a:rPr lang="en-US" b="1" dirty="0"/>
              <a:t>Travel Documents:</a:t>
            </a:r>
            <a:r>
              <a:rPr lang="en-US" dirty="0"/>
              <a:t> Canadian citizens generally won’t need a visa for most tours. However, if you’re not a Canadian citizen, you’ll need to look into any necessary travel documents as EF can’t arrange them for you.</a:t>
            </a:r>
            <a:br>
              <a:rPr lang="en-US" dirty="0"/>
            </a:br>
            <a:endParaRPr lang="en-US" dirty="0"/>
          </a:p>
          <a:p>
            <a:r>
              <a:rPr lang="en-US" b="1" dirty="0"/>
              <a:t>Passports and Visas:</a:t>
            </a:r>
            <a:endParaRPr lang="en-US" dirty="0"/>
          </a:p>
          <a:p>
            <a:pPr>
              <a:buFont typeface="Arial" panose="020B0604020202020204" pitchFamily="34" charset="0"/>
              <a:buChar char="•"/>
            </a:pPr>
            <a:r>
              <a:rPr lang="en-US" dirty="0"/>
              <a:t>Passports must be valid for at least 6 months after your return date.</a:t>
            </a:r>
          </a:p>
          <a:p>
            <a:pPr>
              <a:buFont typeface="Arial" panose="020B0604020202020204" pitchFamily="34" charset="0"/>
              <a:buChar char="•"/>
            </a:pPr>
            <a:r>
              <a:rPr lang="en-US" dirty="0"/>
              <a:t>EF needs your passport details 3 months before departure.</a:t>
            </a:r>
          </a:p>
          <a:p>
            <a:pPr>
              <a:buFont typeface="Arial" panose="020B0604020202020204" pitchFamily="34" charset="0"/>
              <a:buChar char="•"/>
            </a:pPr>
            <a:r>
              <a:rPr lang="en-US" dirty="0"/>
              <a:t>Ensure your government-issued IDs match the name on your passport. If a student goes by a different name, let your Group Leader (me) know so we can use their preferred name on tour.</a:t>
            </a:r>
            <a:br>
              <a:rPr lang="en-US" dirty="0"/>
            </a:br>
            <a:endParaRPr lang="en-US" dirty="0"/>
          </a:p>
          <a:p>
            <a:r>
              <a:rPr lang="en-US" b="1" i="0" dirty="0"/>
              <a:t>You don’t need to have all your documents to enrol</a:t>
            </a:r>
            <a:r>
              <a:rPr lang="en-US" dirty="0"/>
              <a:t>, but they must be submitted to EF at least 3 months before the trip. It’s important to get your passport new or renewed as early as possible!</a:t>
            </a: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16</a:t>
            </a:fld>
            <a:endParaRPr lang="en-CA"/>
          </a:p>
        </p:txBody>
      </p:sp>
    </p:spTree>
    <p:extLst>
      <p:ext uri="{BB962C8B-B14F-4D97-AF65-F5344CB8AC3E}">
        <p14:creationId xmlns:p14="http://schemas.microsoft.com/office/powerpoint/2010/main" val="1804622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dirty="0"/>
              <a:t>: </a:t>
            </a:r>
          </a:p>
          <a:p>
            <a:r>
              <a:rPr lang="en-US" dirty="0"/>
              <a:t>(Highlight if these options are included as mandatory for your tour)</a:t>
            </a:r>
            <a:br>
              <a:rPr lang="en-US" dirty="0"/>
            </a:br>
            <a:endParaRPr lang="en-US" dirty="0"/>
          </a:p>
          <a:p>
            <a:r>
              <a:rPr lang="en-US" dirty="0"/>
              <a:t>EF offers a range of options so families can feel confident and prepared.</a:t>
            </a:r>
            <a:br>
              <a:rPr lang="en-US" dirty="0"/>
            </a:br>
            <a:endParaRPr lang="en-US" dirty="0"/>
          </a:p>
          <a:p>
            <a:r>
              <a:rPr lang="en-US" dirty="0"/>
              <a:t>With EF’s </a:t>
            </a:r>
            <a:r>
              <a:rPr lang="en-US" b="1" dirty="0"/>
              <a:t>Global Travel Protection Plan</a:t>
            </a:r>
            <a:r>
              <a:rPr lang="en-US" dirty="0"/>
              <a:t>, you’re covered no matter where you are in the world. Our on-tour support and emergency assistance teams are available 24/7, so you can relax and focus on enjoying your trip of a lifetime!</a:t>
            </a:r>
            <a:br>
              <a:rPr lang="en-US" dirty="0"/>
            </a:br>
            <a:endParaRPr lang="en-US" dirty="0"/>
          </a:p>
          <a:p>
            <a:r>
              <a:rPr lang="en-US" dirty="0"/>
              <a:t>The Global Travel Protection Plan includes:</a:t>
            </a:r>
          </a:p>
          <a:p>
            <a:pPr marL="171450" indent="-171450">
              <a:buFont typeface="Arial" panose="020B0604020202020204" pitchFamily="34" charset="0"/>
              <a:buChar char="•"/>
            </a:pPr>
            <a:r>
              <a:rPr lang="en-US" dirty="0"/>
              <a:t>Illness and Accident Coverage</a:t>
            </a:r>
          </a:p>
          <a:p>
            <a:pPr marL="171450" indent="-171450">
              <a:buFont typeface="Arial" panose="020B0604020202020204" pitchFamily="34" charset="0"/>
              <a:buChar char="•"/>
            </a:pPr>
            <a:r>
              <a:rPr lang="en-US" dirty="0"/>
              <a:t>Baggage and Property Coverage</a:t>
            </a:r>
          </a:p>
          <a:p>
            <a:pPr marL="171450" indent="-171450">
              <a:buFont typeface="Arial" panose="020B0604020202020204" pitchFamily="34" charset="0"/>
              <a:buChar char="•"/>
            </a:pPr>
            <a:r>
              <a:rPr lang="en-US" dirty="0"/>
              <a:t>Tour Cancellation and Interruption Coverage</a:t>
            </a:r>
          </a:p>
          <a:p>
            <a:pPr marL="171450" indent="-171450">
              <a:buFont typeface="Arial" panose="020B0604020202020204" pitchFamily="34" charset="0"/>
              <a:buChar char="•"/>
            </a:pPr>
            <a:r>
              <a:rPr lang="en-US" dirty="0"/>
              <a:t>School Board Tour Cancellation Coverage</a:t>
            </a:r>
          </a:p>
          <a:p>
            <a:pPr marL="171450" indent="-171450">
              <a:buFont typeface="Arial" panose="020B0604020202020204" pitchFamily="34" charset="0"/>
              <a:buChar char="•"/>
            </a:pPr>
            <a:r>
              <a:rPr lang="en-US" dirty="0"/>
              <a:t>24-hour Emergency Assistance</a:t>
            </a:r>
            <a:br>
              <a:rPr lang="en-US" dirty="0"/>
            </a:br>
            <a:endParaRPr lang="en-US" dirty="0"/>
          </a:p>
          <a:p>
            <a:r>
              <a:rPr lang="en-US" dirty="0"/>
              <a:t>For added peace of mind, EF also offers the </a:t>
            </a:r>
            <a:r>
              <a:rPr lang="en-US" b="1" dirty="0"/>
              <a:t>Cancel For Any Reason (CFAR) Insurance Add-On</a:t>
            </a:r>
            <a:r>
              <a:rPr lang="en-US" dirty="0"/>
              <a:t>. This optional coverage allows travellers to cancel their tour for any reason up to 24 hours before departure and recover up to 80% of non-refundable fees.</a:t>
            </a:r>
            <a:br>
              <a:rPr lang="en-US" dirty="0"/>
            </a:br>
            <a:endParaRPr lang="en-US" dirty="0"/>
          </a:p>
          <a:p>
            <a:r>
              <a:rPr lang="en-US" b="1" u="sng" dirty="0"/>
              <a:t>Please note</a:t>
            </a:r>
            <a:r>
              <a:rPr lang="en-US" dirty="0"/>
              <a:t>: The Global Travel Protection Plan and CFAR Insurance Add-On are only available (and can only be removed) </a:t>
            </a:r>
            <a:r>
              <a:rPr lang="en-US" b="1" u="sng" dirty="0"/>
              <a:t>for up to 30 days after enrolling in your EF Tour</a:t>
            </a:r>
            <a:r>
              <a:rPr lang="en-US" dirty="0"/>
              <a:t>. You can add CFAR up to 70 days before departure.</a:t>
            </a: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17</a:t>
            </a:fld>
            <a:endParaRPr lang="en-CA"/>
          </a:p>
        </p:txBody>
      </p:sp>
    </p:spTree>
    <p:extLst>
      <p:ext uri="{BB962C8B-B14F-4D97-AF65-F5344CB8AC3E}">
        <p14:creationId xmlns:p14="http://schemas.microsoft.com/office/powerpoint/2010/main" val="54989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ptos" panose="020B0004020202020204" pitchFamily="34" charset="0"/>
              </a:rPr>
              <a:t>Speaker</a:t>
            </a:r>
            <a:r>
              <a:rPr lang="en-US" dirty="0">
                <a:latin typeface="Aptos" panose="020B0004020202020204" pitchFamily="34" charset="0"/>
              </a:rPr>
              <a:t>:</a:t>
            </a:r>
            <a:br>
              <a:rPr lang="en-US" dirty="0">
                <a:latin typeface="Aptos" panose="020B0004020202020204" pitchFamily="34" charset="0"/>
              </a:rPr>
            </a:br>
            <a:r>
              <a:rPr lang="en-US" dirty="0">
                <a:latin typeface="Aptos" panose="020B0004020202020204" pitchFamily="34" charset="0"/>
              </a:rPr>
              <a:t>Let’s talk about how to make this trip happen! EF offers flexible payment options to fit your needs:</a:t>
            </a:r>
            <a:br>
              <a:rPr lang="en-US" dirty="0">
                <a:latin typeface="Aptos" panose="020B0004020202020204" pitchFamily="34" charset="0"/>
              </a:rPr>
            </a:br>
            <a:endParaRPr lang="en-US" dirty="0">
              <a:latin typeface="Aptos" panose="020B0004020202020204" pitchFamily="34" charset="0"/>
            </a:endParaRPr>
          </a:p>
          <a:p>
            <a:r>
              <a:rPr lang="en-US" b="1" dirty="0">
                <a:latin typeface="Aptos" panose="020B0004020202020204" pitchFamily="34" charset="0"/>
              </a:rPr>
              <a:t>Automatic Payment Plan</a:t>
            </a:r>
            <a:br>
              <a:rPr lang="en-US" dirty="0">
                <a:latin typeface="Aptos" panose="020B0004020202020204" pitchFamily="34" charset="0"/>
              </a:rPr>
            </a:br>
            <a:r>
              <a:rPr lang="en-US" dirty="0">
                <a:latin typeface="Aptos" panose="020B0004020202020204" pitchFamily="34" charset="0"/>
              </a:rPr>
              <a:t>This plan spreads payments over [X] months after the initial $199 non-refundable deposit. Payments are automatically deducted from your bank account, and you choose the frequency—either monthly or bi-weekly.</a:t>
            </a:r>
            <a:br>
              <a:rPr lang="en-US" dirty="0">
                <a:latin typeface="Aptos" panose="020B0004020202020204" pitchFamily="34" charset="0"/>
              </a:rPr>
            </a:br>
            <a:endParaRPr lang="en-US" dirty="0">
              <a:latin typeface="Aptos" panose="020B0004020202020204" pitchFamily="34" charset="0"/>
            </a:endParaRPr>
          </a:p>
          <a:p>
            <a:r>
              <a:rPr lang="en-US" b="1" dirty="0">
                <a:latin typeface="Aptos" panose="020B0004020202020204" pitchFamily="34" charset="0"/>
              </a:rPr>
              <a:t>Manual Payment Plan</a:t>
            </a:r>
            <a:br>
              <a:rPr lang="en-US" dirty="0">
                <a:latin typeface="Aptos" panose="020B0004020202020204" pitchFamily="34" charset="0"/>
              </a:rPr>
            </a:br>
            <a:r>
              <a:rPr lang="en-US" dirty="0">
                <a:latin typeface="Aptos" panose="020B0004020202020204" pitchFamily="34" charset="0"/>
              </a:rPr>
              <a:t>With the Manual Payment Plan, there are no automatic deductions. You have the flexibility to make as many or as few payments as you like, as long as they meet the payment deadlines.</a:t>
            </a:r>
          </a:p>
          <a:p>
            <a:br>
              <a:rPr lang="en-US" b="1" dirty="0">
                <a:latin typeface="Aptos" panose="020B0004020202020204" pitchFamily="34" charset="0"/>
              </a:rPr>
            </a:br>
            <a:r>
              <a:rPr lang="en-US" b="1" dirty="0">
                <a:latin typeface="Aptos" panose="020B0004020202020204" pitchFamily="34" charset="0"/>
              </a:rPr>
              <a:t>Pay-in-Full</a:t>
            </a:r>
            <a:br>
              <a:rPr lang="en-US" dirty="0">
                <a:latin typeface="Aptos" panose="020B0004020202020204" pitchFamily="34" charset="0"/>
              </a:rPr>
            </a:br>
            <a:r>
              <a:rPr lang="en-US" dirty="0">
                <a:latin typeface="Aptos" panose="020B0004020202020204" pitchFamily="34" charset="0"/>
              </a:rPr>
              <a:t>This one is simple. You can choose to pay the full amount upfront, which includes the $199 non-refundable deposit.</a:t>
            </a:r>
          </a:p>
          <a:p>
            <a:br>
              <a:rPr lang="en-US" b="1" dirty="0">
                <a:latin typeface="Aptos" panose="020B0004020202020204" pitchFamily="34" charset="0"/>
              </a:rPr>
            </a:br>
            <a:r>
              <a:rPr lang="en-US" b="1" dirty="0">
                <a:latin typeface="Aptos" panose="020B0004020202020204" pitchFamily="34" charset="0"/>
              </a:rPr>
              <a:t>FlexPay</a:t>
            </a:r>
            <a:br>
              <a:rPr lang="en-US" dirty="0">
                <a:latin typeface="Aptos" panose="020B0004020202020204" pitchFamily="34" charset="0"/>
              </a:rPr>
            </a:br>
            <a:r>
              <a:rPr lang="en-US" dirty="0">
                <a:latin typeface="Aptos" panose="020B0004020202020204" pitchFamily="34" charset="0"/>
              </a:rPr>
              <a:t>Looking for more flexibility? FlexPay allows travelers to finance their tour over a longer period, even extending beyond the trip date, offering lower monthly payments than the automatic payment plan.</a:t>
            </a:r>
            <a:br>
              <a:rPr lang="en-US" dirty="0">
                <a:latin typeface="Aptos" panose="020B0004020202020204" pitchFamily="34" charset="0"/>
              </a:rPr>
            </a:br>
            <a:endParaRPr lang="en-US" dirty="0">
              <a:latin typeface="Aptos" panose="020B0004020202020204" pitchFamily="34" charset="0"/>
            </a:endParaRPr>
          </a:p>
          <a:p>
            <a:r>
              <a:rPr lang="en-US" dirty="0">
                <a:latin typeface="Aptos" panose="020B0004020202020204" pitchFamily="34" charset="0"/>
              </a:rPr>
              <a:t>For more details on FlexPay, visit: </a:t>
            </a:r>
            <a:r>
              <a:rPr lang="en-US" dirty="0">
                <a:latin typeface="Aptos" panose="020B0004020202020204" pitchFamily="34" charset="0"/>
                <a:hlinkClick r:id="rId3"/>
              </a:rPr>
              <a:t>https://www.eftours.ca/help-centre/policies/payment-plans</a:t>
            </a:r>
            <a:br>
              <a:rPr lang="en-US" dirty="0">
                <a:latin typeface="Aptos" panose="020B0004020202020204" pitchFamily="34" charset="0"/>
              </a:rPr>
            </a:br>
            <a:endParaRPr lang="en-US" dirty="0">
              <a:latin typeface="Aptos" panose="020B0004020202020204" pitchFamily="34" charset="0"/>
            </a:endParaRPr>
          </a:p>
          <a:p>
            <a:r>
              <a:rPr lang="en-US" dirty="0">
                <a:latin typeface="Aptos" panose="020B0004020202020204" pitchFamily="34" charset="0"/>
              </a:rPr>
              <a:t>EF’s Traveller Support Team is always here to help if you need more options!</a:t>
            </a: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18</a:t>
            </a:fld>
            <a:endParaRPr lang="en-CA"/>
          </a:p>
        </p:txBody>
      </p:sp>
    </p:spTree>
    <p:extLst>
      <p:ext uri="{BB962C8B-B14F-4D97-AF65-F5344CB8AC3E}">
        <p14:creationId xmlns:p14="http://schemas.microsoft.com/office/powerpoint/2010/main" val="2392914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en-US" sz="1800" b="1" dirty="0">
                <a:solidFill>
                  <a:srgbClr val="000000"/>
                </a:solidFill>
                <a:effectLst/>
                <a:latin typeface="Aptos" panose="020B0004020202020204" pitchFamily="34" charset="0"/>
                <a:ea typeface="Aptos" panose="020B0004020202020204" pitchFamily="34" charset="0"/>
                <a:cs typeface="Segoe UI" panose="020B0502040204020203" pitchFamily="34" charset="0"/>
              </a:rPr>
              <a:t>Speaker</a:t>
            </a:r>
            <a:r>
              <a:rPr lang="en-US" sz="1800" dirty="0">
                <a:solidFill>
                  <a:srgbClr val="000000"/>
                </a:solidFill>
                <a:effectLst/>
                <a:latin typeface="Aptos" panose="020B0004020202020204" pitchFamily="34" charset="0"/>
                <a:ea typeface="Aptos" panose="020B0004020202020204" pitchFamily="34" charset="0"/>
                <a:cs typeface="Segoe UI" panose="020B0502040204020203" pitchFamily="34" charset="0"/>
              </a:rPr>
              <a:t>:</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US" sz="1800" dirty="0">
                <a:solidFill>
                  <a:srgbClr val="000000"/>
                </a:solidFill>
                <a:effectLst/>
                <a:latin typeface="Aptos" panose="020B0004020202020204" pitchFamily="34" charset="0"/>
                <a:ea typeface="Aptos" panose="020B0004020202020204" pitchFamily="34" charset="0"/>
                <a:cs typeface="Segoe UI" panose="020B0502040204020203" pitchFamily="34" charset="0"/>
              </a:rPr>
              <a:t>Let’s get ready for the trip of a lifetime?! Mark your calendars! Block off these days in your family schedule </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US" sz="1800" dirty="0">
                <a:solidFill>
                  <a:srgbClr val="000000"/>
                </a:solidFill>
                <a:effectLst/>
                <a:latin typeface="Aptos" panose="020B0004020202020204" pitchFamily="34" charset="0"/>
                <a:ea typeface="Aptos" panose="020B0004020202020204" pitchFamily="34" charset="0"/>
                <a:cs typeface="Segoe UI" panose="020B0502040204020203" pitchFamily="34" charset="0"/>
              </a:rPr>
              <a:t>We have requested our X-day tour to take place between X date and X date. EF will book our flights within a small window around our requested dates. They like this bit of flexibility in order to ensure securing the best flight paths and services.  </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US" sz="1800" dirty="0">
                <a:solidFill>
                  <a:srgbClr val="000000"/>
                </a:solidFill>
                <a:effectLst/>
                <a:latin typeface="Aptos" panose="020B0004020202020204" pitchFamily="34" charset="0"/>
                <a:ea typeface="Aptos" panose="020B0004020202020204" pitchFamily="34" charset="0"/>
                <a:cs typeface="Segoe UI" panose="020B0502040204020203" pitchFamily="34" charset="0"/>
              </a:rPr>
              <a:t>We’ll know our set dates approximately two (2) months before the tour!</a:t>
            </a:r>
            <a:r>
              <a:rPr lang="en-US" sz="18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12DA6-D20F-4424-A36E-FA14AB26F5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31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b="1"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Speaker</a:t>
            </a: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a:t>
            </a:r>
            <a:r>
              <a:rPr lang="en-US" sz="1800" dirty="0">
                <a:solidFill>
                  <a:srgbClr val="444444"/>
                </a:solidFill>
                <a:effectLst/>
                <a:latin typeface="Arial" panose="020B0604020202020204" pitchFamily="34" charset="0"/>
                <a:ea typeface="Times New Roman" panose="02020603050405020304" pitchFamily="18" charset="0"/>
              </a:rPr>
              <a:t>​</a:t>
            </a:r>
            <a:r>
              <a:rPr lang="en-CA"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444444"/>
                </a:solidFill>
                <a:effectLst/>
                <a:latin typeface="Arial" panose="020B0604020202020204" pitchFamily="34" charset="0"/>
                <a:ea typeface="Times New Roman" panose="02020603050405020304" pitchFamily="18" charset="0"/>
              </a:rPr>
              <a:t>​</a:t>
            </a:r>
            <a:r>
              <a:rPr lang="en-US"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Welcome everyone! We are excited to present [School Name’s] [20xx] trip to [Destination] with [Your/Teachers Name]</a:t>
            </a:r>
            <a:br>
              <a:rPr lang="en-US"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b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444444"/>
                </a:solidFill>
                <a:effectLst/>
                <a:latin typeface="Aptos" panose="020B0004020202020204" pitchFamily="34" charset="0"/>
                <a:ea typeface="Times New Roman" panose="02020603050405020304" pitchFamily="18" charset="0"/>
                <a:cs typeface="Segoe UI" panose="020B0502040204020203" pitchFamily="34" charset="0"/>
              </a:rPr>
              <a:t>Today we are going to cover: </a:t>
            </a:r>
            <a:r>
              <a:rPr lang="en-CA" sz="1800" dirty="0">
                <a:solidFill>
                  <a:srgbClr val="444444"/>
                </a:solidFill>
                <a:effectLst/>
                <a:latin typeface="Aptos" panose="020B0004020202020204" pitchFamily="34" charset="0"/>
                <a:ea typeface="Times New Roman" panose="02020603050405020304" pitchFamily="18" charset="0"/>
                <a:cs typeface="Segoe UI" panose="020B0502040204020203" pitchFamily="34" charset="0"/>
              </a:rPr>
              <a:t> </a:t>
            </a:r>
            <a:br>
              <a:rPr lang="en-CA" sz="1800" dirty="0">
                <a:solidFill>
                  <a:srgbClr val="444444"/>
                </a:solidFill>
                <a:effectLst/>
                <a:latin typeface="Aptos" panose="020B0004020202020204" pitchFamily="34" charset="0"/>
                <a:ea typeface="Times New Roman" panose="02020603050405020304" pitchFamily="18" charset="0"/>
                <a:cs typeface="Segoe UI" panose="020B0502040204020203" pitchFamily="34" charset="0"/>
              </a:rPr>
            </a:b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The impact of educational travel</a:t>
            </a:r>
            <a:r>
              <a:rPr lang="en-CA"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a:t>
            </a: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Travel and safety</a:t>
            </a:r>
            <a:r>
              <a:rPr lang="en-CA"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a:t>
            </a: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The trip itinerary</a:t>
            </a:r>
            <a:r>
              <a:rPr lang="en-CA"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a:t>
            </a: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Cost &amp; payment options</a:t>
            </a:r>
            <a:r>
              <a:rPr lang="en-CA"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a:t>
            </a: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How to enroll</a:t>
            </a:r>
            <a:r>
              <a:rPr lang="en-CA"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a:t>
            </a:r>
            <a:endParaRPr lang="en-CA"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Q&amp;A</a:t>
            </a:r>
            <a:r>
              <a:rPr lang="en-CA"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a:t>
            </a:r>
            <a:br>
              <a:rPr lang="en-CA"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br>
            <a:r>
              <a:rPr lang="en-CA" sz="1800" dirty="0">
                <a:effectLst/>
                <a:latin typeface="Aptos" panose="020B0004020202020204" pitchFamily="34" charset="0"/>
                <a:ea typeface="Times New Roman" panose="02020603050405020304" pitchFamily="18" charset="0"/>
                <a:cs typeface="Segoe UI" panose="020B0502040204020203" pitchFamily="34" charset="0"/>
              </a:rPr>
              <a:t> </a:t>
            </a:r>
            <a:endParaRPr lang="en-CA" sz="1800" dirty="0">
              <a:effectLst/>
              <a:latin typeface="Times New Roman" panose="02020603050405020304" pitchFamily="18" charset="0"/>
              <a:ea typeface="Times New Roman" panose="02020603050405020304" pitchFamily="18" charset="0"/>
            </a:endParaRPr>
          </a:p>
          <a:p>
            <a:pPr fontAlgn="base"/>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If you have questions throughout, please hold them to the end and if we haven’t answered them, we will make sure to do so. </a:t>
            </a:r>
            <a:b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br>
            <a:b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br>
            <a:r>
              <a:rPr lang="en-US" sz="1800" dirty="0">
                <a:solidFill>
                  <a:srgbClr val="444444"/>
                </a:solidFill>
                <a:effectLst/>
                <a:latin typeface="Arial" panose="020B0604020202020204" pitchFamily="34" charset="0"/>
                <a:ea typeface="Times New Roman" panose="02020603050405020304" pitchFamily="18" charset="0"/>
              </a:rPr>
              <a:t>​</a:t>
            </a: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And with that, let’s dive in!</a:t>
            </a:r>
            <a:r>
              <a:rPr lang="en-US" sz="1800" dirty="0">
                <a:solidFill>
                  <a:srgbClr val="444444"/>
                </a:solidFill>
                <a:effectLst/>
                <a:latin typeface="Arial" panose="020B0604020202020204" pitchFamily="34" charset="0"/>
                <a:ea typeface="Times New Roman" panose="02020603050405020304" pitchFamily="18" charset="0"/>
              </a:rPr>
              <a:t>​</a:t>
            </a:r>
            <a:r>
              <a:rPr lang="en-CA"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AC12DA6-D20F-4424-A36E-FA14AB26F5C3}" type="slidenum">
              <a:rPr lang="en-US" smtClean="0"/>
              <a:t>2</a:t>
            </a:fld>
            <a:endParaRPr lang="en-US"/>
          </a:p>
        </p:txBody>
      </p:sp>
    </p:spTree>
    <p:extLst>
      <p:ext uri="{BB962C8B-B14F-4D97-AF65-F5344CB8AC3E}">
        <p14:creationId xmlns:p14="http://schemas.microsoft.com/office/powerpoint/2010/main" val="1250064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ptos" panose="020B0004020202020204" pitchFamily="34" charset="0"/>
              </a:rPr>
              <a:t>Speaker</a:t>
            </a:r>
            <a:r>
              <a:rPr lang="en-US" dirty="0">
                <a:latin typeface="Aptos" panose="020B0004020202020204" pitchFamily="34" charset="0"/>
              </a:rPr>
              <a:t>:</a:t>
            </a:r>
            <a:br>
              <a:rPr lang="en-US" dirty="0">
                <a:latin typeface="Aptos" panose="020B0004020202020204" pitchFamily="34" charset="0"/>
              </a:rPr>
            </a:br>
            <a:r>
              <a:rPr lang="en-US" dirty="0">
                <a:latin typeface="Aptos" panose="020B0004020202020204" pitchFamily="34" charset="0"/>
              </a:rPr>
              <a:t>So, who’s ready to join us?! </a:t>
            </a:r>
            <a:br>
              <a:rPr lang="en-US" dirty="0">
                <a:latin typeface="Aptos" panose="020B0004020202020204" pitchFamily="34" charset="0"/>
              </a:rPr>
            </a:br>
            <a:endParaRPr lang="en-US" dirty="0">
              <a:latin typeface="Aptos" panose="020B0004020202020204" pitchFamily="34" charset="0"/>
            </a:endParaRPr>
          </a:p>
          <a:p>
            <a:r>
              <a:rPr lang="en-US" dirty="0">
                <a:latin typeface="Aptos" panose="020B0004020202020204" pitchFamily="34" charset="0"/>
              </a:rPr>
              <a:t>Now is the perfect time to start planning. </a:t>
            </a:r>
          </a:p>
          <a:p>
            <a:r>
              <a:rPr lang="en-US" dirty="0">
                <a:latin typeface="Aptos" panose="020B0004020202020204" pitchFamily="34" charset="0"/>
              </a:rPr>
              <a:t>You can head to the enrolment page on your computer or phone—or just scan the QR code here, and it’ll take you straight to the page!</a:t>
            </a:r>
          </a:p>
          <a:p>
            <a:r>
              <a:rPr lang="en-US" dirty="0">
                <a:latin typeface="Aptos" panose="020B0004020202020204" pitchFamily="34" charset="0"/>
              </a:rPr>
              <a:t>All the enrolment details are also on the handout, so please make sure to grab one before you go. Does anyone have any questions before we wrap up?</a:t>
            </a:r>
          </a:p>
          <a:p>
            <a:r>
              <a:rPr lang="en-US" dirty="0">
                <a:latin typeface="Aptos" panose="020B0004020202020204" pitchFamily="34" charset="0"/>
              </a:rPr>
              <a:t>Make sure to sign up early to secure your spot and take advantage of the early enrolment discount, which ends on: ______________.</a:t>
            </a:r>
          </a:p>
          <a:p>
            <a:r>
              <a:rPr lang="en-US" dirty="0">
                <a:latin typeface="Aptos" panose="020B0004020202020204" pitchFamily="34" charset="0"/>
              </a:rPr>
              <a:t>The enrolment page will cover everything you need to know about our </a:t>
            </a:r>
            <a:r>
              <a:rPr lang="en-US">
                <a:latin typeface="Aptos" panose="020B0004020202020204" pitchFamily="34" charset="0"/>
              </a:rPr>
              <a:t>tour.</a:t>
            </a:r>
            <a:br>
              <a:rPr lang="en-US">
                <a:latin typeface="Aptos" panose="020B0004020202020204" pitchFamily="34" charset="0"/>
              </a:rPr>
            </a:br>
            <a:endParaRPr lang="en-US" dirty="0">
              <a:latin typeface="Aptos" panose="020B0004020202020204" pitchFamily="34" charset="0"/>
            </a:endParaRPr>
          </a:p>
          <a:p>
            <a:r>
              <a:rPr lang="en-US" dirty="0">
                <a:latin typeface="Aptos" panose="020B0004020202020204" pitchFamily="34" charset="0"/>
              </a:rPr>
              <a:t>Thank you all so much for coming to the travel meeting—I hope to see you on this amazing trip!</a:t>
            </a:r>
          </a:p>
          <a:p>
            <a:r>
              <a:rPr lang="en-US" i="1" dirty="0">
                <a:latin typeface="Aptos" panose="020B0004020202020204" pitchFamily="34" charset="0"/>
              </a:rPr>
              <a:t>(Direction: Play destination-themed music)</a:t>
            </a:r>
            <a:endParaRPr lang="en-US" dirty="0">
              <a:latin typeface="Aptos" panose="020B0004020202020204" pitchFamily="34" charset="0"/>
            </a:endParaRPr>
          </a:p>
          <a:p>
            <a:endParaRPr lang="en-CA" dirty="0"/>
          </a:p>
        </p:txBody>
      </p:sp>
      <p:sp>
        <p:nvSpPr>
          <p:cNvPr id="4" name="Slide Number Placeholder 3"/>
          <p:cNvSpPr>
            <a:spLocks noGrp="1"/>
          </p:cNvSpPr>
          <p:nvPr>
            <p:ph type="sldNum" sz="quarter" idx="5"/>
          </p:nvPr>
        </p:nvSpPr>
        <p:spPr/>
        <p:txBody>
          <a:bodyPr/>
          <a:lstStyle/>
          <a:p>
            <a:fld id="{81CAD1DE-72B1-45A2-AD8D-C83FDF60DDD4}" type="slidenum">
              <a:rPr lang="en-CA" smtClean="0"/>
              <a:t>21</a:t>
            </a:fld>
            <a:endParaRPr lang="en-CA"/>
          </a:p>
        </p:txBody>
      </p:sp>
    </p:spTree>
    <p:extLst>
      <p:ext uri="{BB962C8B-B14F-4D97-AF65-F5344CB8AC3E}">
        <p14:creationId xmlns:p14="http://schemas.microsoft.com/office/powerpoint/2010/main" val="1806823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b="1"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Speaker</a:t>
            </a: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a:t>
            </a:r>
            <a:r>
              <a:rPr lang="en-US" sz="1800" dirty="0">
                <a:solidFill>
                  <a:srgbClr val="444444"/>
                </a:solidFill>
                <a:effectLst/>
                <a:latin typeface="Arial" panose="020B0604020202020204" pitchFamily="34" charset="0"/>
                <a:ea typeface="Times New Roman" panose="02020603050405020304" pitchFamily="18" charset="0"/>
              </a:rPr>
              <a:t>​</a:t>
            </a:r>
            <a:r>
              <a:rPr lang="en-CA" sz="1800" dirty="0">
                <a:solidFill>
                  <a:srgbClr val="444444"/>
                </a:solidFill>
                <a:effectLst/>
                <a:latin typeface="Aptos" panose="020B0004020202020204" pitchFamily="34" charset="0"/>
                <a:ea typeface="Times New Roman" panose="02020603050405020304" pitchFamily="18" charset="0"/>
                <a:cs typeface="Arial" panose="020B0604020202020204" pitchFamily="34" charset="0"/>
              </a:rPr>
              <a:t> </a:t>
            </a:r>
            <a:endParaRPr lang="en-CA"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Let’s start by talking about student impact</a:t>
            </a:r>
          </a:p>
          <a:p>
            <a:pPr>
              <a:lnSpc>
                <a:spcPct val="107000"/>
              </a:lnSpc>
              <a:spcAft>
                <a:spcPts val="800"/>
              </a:spcAft>
            </a:pPr>
            <a:endPar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endParaRPr>
          </a:p>
          <a:p>
            <a:pPr>
              <a:lnSpc>
                <a:spcPct val="107000"/>
              </a:lnSpc>
              <a:spcAft>
                <a:spcPts val="800"/>
              </a:spcAft>
            </a:pPr>
            <a:r>
              <a:rPr lang="en-US" sz="1800" b="1"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Touchpoint</a:t>
            </a: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a:t>
            </a:r>
          </a:p>
          <a:p>
            <a:pPr>
              <a:lnSpc>
                <a:spcPct val="107000"/>
              </a:lnSpc>
              <a:spcAft>
                <a:spcPts val="800"/>
              </a:spcAft>
            </a:pP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You/Teacher gives their experience of the impact of travel on students— </a:t>
            </a:r>
          </a:p>
          <a:p>
            <a:pPr>
              <a:lnSpc>
                <a:spcPct val="107000"/>
              </a:lnSpc>
              <a:spcAft>
                <a:spcPts val="800"/>
              </a:spcAft>
            </a:pPr>
            <a:endPar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endParaRPr>
          </a:p>
          <a:p>
            <a:pPr>
              <a:lnSpc>
                <a:spcPct val="107000"/>
              </a:lnSpc>
              <a:spcAft>
                <a:spcPts val="800"/>
              </a:spcAft>
            </a:pPr>
            <a:r>
              <a:rPr lang="en-US" sz="1800" b="1"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Or here’s our summary</a:t>
            </a: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 </a:t>
            </a:r>
            <a:b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b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Educational travel is fun, and it has long-lasting positive effects. When our travellers share their stories, we consistently hear how they’ve grown more confident, and independent with expanded knowledge about the world, other cultures and themselves–all-important growth opportunities.</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Aptos" panose="020B0004020202020204" pitchFamily="34" charset="0"/>
                <a:ea typeface="Times New Roman" panose="02020603050405020304" pitchFamily="18" charset="0"/>
                <a:cs typeface="Segoe UI" panose="020B0502040204020203" pitchFamily="34" charset="0"/>
              </a:rPr>
              <a:t>Here are a few stats that prove that students do come back changed by these experiences. </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12DA6-D20F-4424-A36E-FA14AB26F5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51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12DA6-D20F-4424-A36E-FA14AB26F5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16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dirty="0"/>
              <a:t>:</a:t>
            </a:r>
            <a:br>
              <a:rPr lang="en-US" dirty="0"/>
            </a:br>
            <a:r>
              <a:rPr lang="en-US" dirty="0"/>
              <a:t>Now, let’s shift gears and talk about something really important: </a:t>
            </a:r>
            <a:r>
              <a:rPr lang="en-US" i="1" dirty="0"/>
              <a:t>safety and support</a:t>
            </a:r>
            <a:r>
              <a:rPr lang="en-US" dirty="0"/>
              <a:t>.</a:t>
            </a:r>
            <a:br>
              <a:rPr lang="en-US" dirty="0"/>
            </a:br>
            <a:r>
              <a:rPr lang="en-US" dirty="0"/>
              <a:t>(If your Tour Consultant is here, this is where [their name] will jump in to take over.)</a:t>
            </a:r>
          </a:p>
          <a:p>
            <a:endParaRPr lang="en-US" dirty="0"/>
          </a:p>
          <a:p>
            <a:r>
              <a:rPr lang="en-US" dirty="0"/>
              <a:t>Before we dive into the amazing itinerary your Group Leaders have chosen for this trip, I want to highlight why EF is our trusted partner when it comes to safety and support.</a:t>
            </a:r>
            <a:br>
              <a:rPr lang="en-US" dirty="0"/>
            </a:br>
            <a:endParaRPr lang="en-US" dirty="0"/>
          </a:p>
          <a:p>
            <a:r>
              <a:rPr lang="en-US" dirty="0"/>
              <a:t>Your Group Leaders have selected EF Educational Tours for two (2) main reasons:</a:t>
            </a:r>
            <a:br>
              <a:rPr lang="en-US" dirty="0"/>
            </a:br>
            <a:endParaRPr lang="en-US" dirty="0"/>
          </a:p>
          <a:p>
            <a:pPr>
              <a:buFont typeface="+mj-lt"/>
              <a:buAutoNum type="arabicPeriod"/>
            </a:pPr>
            <a:r>
              <a:rPr lang="en-US" b="1" dirty="0"/>
              <a:t>EF’s mission</a:t>
            </a:r>
            <a:r>
              <a:rPr lang="en-US" dirty="0"/>
              <a:t> is to open the world to student travellers and create life-changing experiences through hands-on, experiential learning.</a:t>
            </a:r>
          </a:p>
          <a:p>
            <a:pPr>
              <a:buFont typeface="+mj-lt"/>
              <a:buAutoNum type="arabicPeriod"/>
            </a:pPr>
            <a:r>
              <a:rPr lang="en-US" b="1" dirty="0"/>
              <a:t>Even more importantly</a:t>
            </a:r>
            <a:r>
              <a:rPr lang="en-US" dirty="0"/>
              <a:t>, EF’s unwavering commitment to safety—because we know that unforgettable experiences can only happen when safety comes first.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12DA6-D20F-4424-A36E-FA14AB26F5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24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dirty="0"/>
              <a:t>: </a:t>
            </a:r>
          </a:p>
          <a:p>
            <a:r>
              <a:rPr lang="en-US" dirty="0"/>
              <a:t>EF believes the world is a better place when people make the effort to understand one another. Since 1965, EF has helped millions of people explore new destinations, experience different cultures, and discover more about the world—and themselves—all while keeping safety top of mind.</a:t>
            </a:r>
            <a:br>
              <a:rPr lang="en-US" dirty="0"/>
            </a:br>
            <a:endParaRPr lang="en-US" dirty="0"/>
          </a:p>
          <a:p>
            <a:r>
              <a:rPr lang="en-US" dirty="0"/>
              <a:t>EF’s global reach is truly one-of-a-kind. With staff on the ground 365 days a year in over 50 countries, we don’t just operate in those places—</a:t>
            </a:r>
            <a:r>
              <a:rPr lang="en-US" b="1" u="sng" dirty="0"/>
              <a:t>we live there</a:t>
            </a:r>
            <a:r>
              <a:rPr lang="en-US" dirty="0"/>
              <a:t>. EF team members call nearly all of our tour destinations home. That means we have the local expertise to keep your group safe, and you’ll always find a friendly face nearby—ready to lend a helping hand (or give a high-five).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12DA6-D20F-4424-A36E-FA14AB26F5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950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dirty="0"/>
              <a:t>:</a:t>
            </a:r>
            <a:br>
              <a:rPr lang="en-US" dirty="0"/>
            </a:br>
            <a:r>
              <a:rPr lang="en-US" dirty="0"/>
              <a:t>At EF, we lead the way when it comes to student safety.</a:t>
            </a:r>
            <a:br>
              <a:rPr lang="en-US" dirty="0"/>
            </a:br>
            <a:endParaRPr lang="en-US" dirty="0"/>
          </a:p>
          <a:p>
            <a:r>
              <a:rPr lang="en-US" dirty="0"/>
              <a:t>This trip is going to be full of fun and adventure, but our number one priority is always safety. Whether it’s navigating a worldwide pandemic or something smaller like a sprained ankle, a missed flight, or even confusing medical forms—we’ve seen it all, and we’re fully equipped to handle it. </a:t>
            </a:r>
            <a:br>
              <a:rPr lang="en-US" dirty="0"/>
            </a:br>
            <a:endParaRPr lang="en-US" dirty="0"/>
          </a:p>
          <a:p>
            <a:r>
              <a:rPr lang="en-US" dirty="0"/>
              <a:t>In short, whatever comes up, we’re ready.</a:t>
            </a:r>
            <a:br>
              <a:rPr lang="en-US" dirty="0"/>
            </a:br>
            <a:endParaRPr lang="en-US" dirty="0"/>
          </a:p>
          <a:p>
            <a:pPr>
              <a:buFont typeface="Arial" panose="020B0604020202020204" pitchFamily="34" charset="0"/>
              <a:buChar char="•"/>
            </a:pPr>
            <a:r>
              <a:rPr lang="en-US" b="1" dirty="0"/>
              <a:t>EF is always on</a:t>
            </a:r>
            <a:r>
              <a:rPr lang="en-US" dirty="0"/>
              <a:t>. Our Safety and Incident Response Team—made up of experts across industries, healthcare, and more—is on call 24/7, 365 days a year, ready to jump into action.</a:t>
            </a:r>
          </a:p>
          <a:p>
            <a:pPr>
              <a:buFont typeface="Arial" panose="020B0604020202020204" pitchFamily="34" charset="0"/>
              <a:buChar char="•"/>
            </a:pPr>
            <a:r>
              <a:rPr lang="en-US" b="1" dirty="0"/>
              <a:t>With offices in nearly all of our travel destinations</a:t>
            </a:r>
            <a:r>
              <a:rPr lang="en-US" dirty="0"/>
              <a:t>, we’re able to respond quickly with the help of a dedicated EF team on the ground.</a:t>
            </a:r>
          </a:p>
          <a:p>
            <a:pPr>
              <a:buFont typeface="Arial" panose="020B0604020202020204" pitchFamily="34" charset="0"/>
              <a:buChar char="•"/>
            </a:pPr>
            <a:r>
              <a:rPr lang="en-US" b="1" dirty="0"/>
              <a:t>EF carefully vets all service providers </a:t>
            </a:r>
            <a:r>
              <a:rPr lang="en-US" dirty="0"/>
              <a:t>to ensure high standards for every </a:t>
            </a:r>
            <a:r>
              <a:rPr lang="en-US" dirty="0" err="1"/>
              <a:t>traveller’s</a:t>
            </a:r>
            <a:r>
              <a:rPr lang="en-US" dirty="0"/>
              <a:t> experience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12DA6-D20F-4424-A36E-FA14AB26F5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349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dirty="0"/>
              <a:t>: </a:t>
            </a:r>
          </a:p>
          <a:p>
            <a:r>
              <a:rPr lang="en-US" dirty="0"/>
              <a:t>You don’t know it yet, but EF’s dedicated team is already working hard to ensure you have the best educational tour experience possible.</a:t>
            </a:r>
            <a:br>
              <a:rPr lang="en-US" dirty="0"/>
            </a:br>
            <a:endParaRPr lang="en-US" dirty="0"/>
          </a:p>
          <a:p>
            <a:pPr marL="171450" indent="-171450">
              <a:buFont typeface="Arial" panose="020B0604020202020204" pitchFamily="34" charset="0"/>
              <a:buChar char="•"/>
            </a:pPr>
            <a:r>
              <a:rPr lang="en-US" b="1" dirty="0"/>
              <a:t>Dan</a:t>
            </a:r>
            <a:r>
              <a:rPr lang="en-US" dirty="0"/>
              <a:t>, our Director of Program Activation, works closely with school boards to ensure we align with the highest standards and practices. </a:t>
            </a:r>
          </a:p>
          <a:p>
            <a:pPr marL="171450" indent="-171450">
              <a:buFont typeface="Arial" panose="020B0604020202020204" pitchFamily="34" charset="0"/>
              <a:buChar char="•"/>
            </a:pPr>
            <a:r>
              <a:rPr lang="en-US" b="1" dirty="0"/>
              <a:t>Vukasin</a:t>
            </a:r>
            <a:r>
              <a:rPr lang="en-US" dirty="0"/>
              <a:t>, Director of Traveller Support and Emergency Response, leads the team handling everything from enrolment to emergency response, drawing from years of experience supporting Canadian travellers. </a:t>
            </a:r>
          </a:p>
          <a:p>
            <a:pPr marL="171450" indent="-171450">
              <a:buFont typeface="Arial" panose="020B0604020202020204" pitchFamily="34" charset="0"/>
              <a:buChar char="•"/>
            </a:pPr>
            <a:r>
              <a:rPr lang="en-US" b="1" dirty="0"/>
              <a:t>Jen</a:t>
            </a:r>
            <a:r>
              <a:rPr lang="en-US" dirty="0"/>
              <a:t>, Director of Customer Experience, makes sure every operational detail—like flights, hotels, and tour components—runs smoothly behind the scenes.</a:t>
            </a:r>
          </a:p>
          <a:p>
            <a:pPr marL="171450" indent="-171450">
              <a:buFont typeface="Arial" panose="020B0604020202020204" pitchFamily="34" charset="0"/>
              <a:buChar char="•"/>
            </a:pPr>
            <a:endParaRPr lang="en-US" dirty="0"/>
          </a:p>
          <a:p>
            <a:r>
              <a:rPr lang="en-US" dirty="0"/>
              <a:t>On tour, your expert Tour Director will be with your group from start to finish, bringing local knowledge, personality, and logistical skills that make the trip unforgettable. Back home, our Traveller Support team is always available to answer any questions, while your Group Leader and chaperones ensure your child’s having the best time on their tour.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12DA6-D20F-4424-A36E-FA14AB26F5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526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a:solidFill>
                  <a:srgbClr val="000000"/>
                </a:solidFill>
                <a:effectLst/>
                <a:latin typeface="Calibri" panose="020F0502020204030204" pitchFamily="34" charset="0"/>
              </a:rPr>
              <a:t>SPEAKER:</a:t>
            </a:r>
            <a:r>
              <a:rPr lang="en-US" sz="1200" b="0" i="0">
                <a:solidFill>
                  <a:srgbClr val="444444"/>
                </a:solidFill>
                <a:effectLst/>
                <a:latin typeface="Calibri" panose="020F0502020204030204" pitchFamily="34" charset="0"/>
              </a:rPr>
              <a:t>​</a:t>
            </a:r>
          </a:p>
          <a:p>
            <a:r>
              <a:rPr lang="en-CA"/>
              <a:t>Now let’s dive into some of the details on what you can expect to experience on tour…</a:t>
            </a:r>
          </a:p>
          <a:p>
            <a:endParaRPr lang="en-CA"/>
          </a:p>
        </p:txBody>
      </p:sp>
      <p:sp>
        <p:nvSpPr>
          <p:cNvPr id="4" name="Slide Number Placeholder 3"/>
          <p:cNvSpPr>
            <a:spLocks noGrp="1"/>
          </p:cNvSpPr>
          <p:nvPr>
            <p:ph type="sldNum" sz="quarter" idx="5"/>
          </p:nvPr>
        </p:nvSpPr>
        <p:spPr/>
        <p:txBody>
          <a:bodyPr/>
          <a:lstStyle/>
          <a:p>
            <a:fld id="{81CAD1DE-72B1-45A2-AD8D-C83FDF60DDD4}" type="slidenum">
              <a:rPr lang="en-CA" smtClean="0"/>
              <a:t>9</a:t>
            </a:fld>
            <a:endParaRPr lang="en-CA"/>
          </a:p>
        </p:txBody>
      </p:sp>
    </p:spTree>
    <p:extLst>
      <p:ext uri="{BB962C8B-B14F-4D97-AF65-F5344CB8AC3E}">
        <p14:creationId xmlns:p14="http://schemas.microsoft.com/office/powerpoint/2010/main" val="4265476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careers.ef.com/"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81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1C5144-354F-9C92-BF83-E7CA61508B6B}"/>
              </a:ext>
            </a:extLst>
          </p:cNvPr>
          <p:cNvSpPr/>
          <p:nvPr userDrawn="1"/>
        </p:nvSpPr>
        <p:spPr>
          <a:xfrm>
            <a:off x="0" y="0"/>
            <a:ext cx="6921795" cy="6858000"/>
          </a:xfrm>
          <a:prstGeom prst="rect">
            <a:avLst/>
          </a:prstGeom>
          <a:solidFill>
            <a:srgbClr val="E846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 name="Date Placeholder 1">
            <a:extLst>
              <a:ext uri="{FF2B5EF4-FFF2-40B4-BE49-F238E27FC236}">
                <a16:creationId xmlns:a16="http://schemas.microsoft.com/office/drawing/2014/main" id="{FA44CC01-20C1-460D-A973-0C56DF352290}"/>
              </a:ext>
            </a:extLst>
          </p:cNvPr>
          <p:cNvSpPr>
            <a:spLocks noGrp="1"/>
          </p:cNvSpPr>
          <p:nvPr>
            <p:ph type="dt" sz="half" idx="10"/>
          </p:nvPr>
        </p:nvSpPr>
        <p:spPr/>
        <p:txBody>
          <a:bodyPr/>
          <a:lstStyle/>
          <a:p>
            <a:fld id="{BEEC5A5A-C34E-462D-A18F-97AFFCCC6197}" type="datetimeFigureOut">
              <a:rPr lang="en-NL" smtClean="0"/>
              <a:t>05/23/2025</a:t>
            </a:fld>
            <a:endParaRPr lang="en-NL"/>
          </a:p>
        </p:txBody>
      </p:sp>
      <p:sp>
        <p:nvSpPr>
          <p:cNvPr id="3" name="Footer Placeholder 2">
            <a:extLst>
              <a:ext uri="{FF2B5EF4-FFF2-40B4-BE49-F238E27FC236}">
                <a16:creationId xmlns:a16="http://schemas.microsoft.com/office/drawing/2014/main" id="{4FAE492F-10AC-4925-A5D9-9945CCAF4D99}"/>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0A11D9BD-BA8B-4DB4-8483-C954561D70DF}"/>
              </a:ext>
            </a:extLst>
          </p:cNvPr>
          <p:cNvSpPr>
            <a:spLocks noGrp="1"/>
          </p:cNvSpPr>
          <p:nvPr>
            <p:ph type="sldNum" sz="quarter" idx="12"/>
          </p:nvPr>
        </p:nvSpPr>
        <p:spPr/>
        <p:txBody>
          <a:bodyPr/>
          <a:lstStyle/>
          <a:p>
            <a:fld id="{5AEC89D8-36C3-40BD-BBB3-9AD7F891C9FD}" type="slidenum">
              <a:rPr lang="en-NL" smtClean="0"/>
              <a:t>‹#›</a:t>
            </a:fld>
            <a:endParaRPr lang="en-NL"/>
          </a:p>
        </p:txBody>
      </p:sp>
      <p:sp>
        <p:nvSpPr>
          <p:cNvPr id="6" name="Picture Placeholder 5">
            <a:extLst>
              <a:ext uri="{FF2B5EF4-FFF2-40B4-BE49-F238E27FC236}">
                <a16:creationId xmlns:a16="http://schemas.microsoft.com/office/drawing/2014/main" id="{E7ADBF97-C94E-5ABA-6ED1-211EC3B9B6E6}"/>
              </a:ext>
            </a:extLst>
          </p:cNvPr>
          <p:cNvSpPr>
            <a:spLocks noGrp="1" noRot="1" noMove="1" noResize="1" noEditPoints="1" noAdjustHandles="1" noChangeArrowheads="1" noChangeShapeType="1"/>
          </p:cNvSpPr>
          <p:nvPr>
            <p:ph type="pic" sz="quarter" idx="13"/>
          </p:nvPr>
        </p:nvSpPr>
        <p:spPr>
          <a:xfrm>
            <a:off x="7307248" y="869156"/>
            <a:ext cx="4324350" cy="5119688"/>
          </a:xfrm>
        </p:spPr>
        <p:txBody>
          <a:bodyPr/>
          <a:lstStyle/>
          <a:p>
            <a:endParaRPr lang="en-CA"/>
          </a:p>
        </p:txBody>
      </p:sp>
      <p:sp>
        <p:nvSpPr>
          <p:cNvPr id="10" name="TextBox 9">
            <a:extLst>
              <a:ext uri="{FF2B5EF4-FFF2-40B4-BE49-F238E27FC236}">
                <a16:creationId xmlns:a16="http://schemas.microsoft.com/office/drawing/2014/main" id="{EEAF0712-EAA5-8CE4-93D4-F6CB22A66B2E}"/>
              </a:ext>
            </a:extLst>
          </p:cNvPr>
          <p:cNvSpPr txBox="1">
            <a:spLocks noGrp="1" noRot="1" noMove="1" noResize="1" noEditPoints="1" noAdjustHandles="1" noChangeArrowheads="1" noChangeShapeType="1"/>
          </p:cNvSpPr>
          <p:nvPr userDrawn="1"/>
        </p:nvSpPr>
        <p:spPr>
          <a:xfrm>
            <a:off x="1773494" y="4414389"/>
            <a:ext cx="3583375" cy="307777"/>
          </a:xfrm>
          <a:prstGeom prst="rect">
            <a:avLst/>
          </a:prstGeom>
          <a:noFill/>
        </p:spPr>
        <p:txBody>
          <a:bodyPr wrap="square" rtlCol="0">
            <a:spAutoFit/>
          </a:bodyPr>
          <a:lstStyle/>
          <a:p>
            <a:r>
              <a:rPr lang="en-CA" sz="1400" dirty="0">
                <a:solidFill>
                  <a:schemeClr val="bg1"/>
                </a:solidFill>
                <a:latin typeface="EF Circular Light" panose="020B0404020101020102" pitchFamily="34" charset="0"/>
                <a:cs typeface="EF Circular Light" panose="020B0404020101020102" pitchFamily="34" charset="0"/>
              </a:rPr>
              <a:t>Requires a $199 deposit to enrol</a:t>
            </a:r>
          </a:p>
        </p:txBody>
      </p:sp>
      <p:grpSp>
        <p:nvGrpSpPr>
          <p:cNvPr id="14" name="Group 13">
            <a:extLst>
              <a:ext uri="{FF2B5EF4-FFF2-40B4-BE49-F238E27FC236}">
                <a16:creationId xmlns:a16="http://schemas.microsoft.com/office/drawing/2014/main" id="{3C79F1C4-7FB4-24BD-A4F3-146F481EF3FB}"/>
              </a:ext>
            </a:extLst>
          </p:cNvPr>
          <p:cNvGrpSpPr>
            <a:grpSpLocks noGrp="1" noUngrp="1" noRot="1" noMove="1" noResize="1"/>
          </p:cNvGrpSpPr>
          <p:nvPr userDrawn="1"/>
        </p:nvGrpSpPr>
        <p:grpSpPr>
          <a:xfrm>
            <a:off x="1773494" y="2601724"/>
            <a:ext cx="3374806" cy="384301"/>
            <a:chOff x="1263908" y="2539918"/>
            <a:chExt cx="3374806" cy="384301"/>
          </a:xfrm>
        </p:grpSpPr>
        <p:sp>
          <p:nvSpPr>
            <p:cNvPr id="8" name="Title 1">
              <a:extLst>
                <a:ext uri="{FF2B5EF4-FFF2-40B4-BE49-F238E27FC236}">
                  <a16:creationId xmlns:a16="http://schemas.microsoft.com/office/drawing/2014/main" id="{9A92D479-9EE3-AC2E-2489-D24AC3260B69}"/>
                </a:ext>
              </a:extLst>
            </p:cNvPr>
            <p:cNvSpPr txBox="1">
              <a:spLocks noGrp="1" noRot="1" noMove="1" noResize="1" noEditPoints="1" noAdjustHandles="1" noChangeArrowheads="1" noChangeShapeType="1"/>
            </p:cNvSpPr>
            <p:nvPr userDrawn="1"/>
          </p:nvSpPr>
          <p:spPr>
            <a:xfrm>
              <a:off x="1263908" y="2539918"/>
              <a:ext cx="3374806" cy="3843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1600" b="0" dirty="0">
                  <a:solidFill>
                    <a:schemeClr val="bg1"/>
                  </a:solidFill>
                  <a:latin typeface="EF Circular Medium" panose="020B0604020101010102" pitchFamily="34" charset="0"/>
                  <a:cs typeface="EF Circular Medium" panose="020B0604020101010102" pitchFamily="34" charset="0"/>
                </a:rPr>
                <a:t>Payments as low as</a:t>
              </a:r>
            </a:p>
          </p:txBody>
        </p:sp>
        <p:cxnSp>
          <p:nvCxnSpPr>
            <p:cNvPr id="11" name="Straight Connector 10">
              <a:extLst>
                <a:ext uri="{FF2B5EF4-FFF2-40B4-BE49-F238E27FC236}">
                  <a16:creationId xmlns:a16="http://schemas.microsoft.com/office/drawing/2014/main" id="{9B3A7943-11ED-3EB2-28AE-576B41F0446F}"/>
                </a:ext>
              </a:extLst>
            </p:cNvPr>
            <p:cNvCxnSpPr>
              <a:cxnSpLocks/>
            </p:cNvCxnSpPr>
            <p:nvPr userDrawn="1"/>
          </p:nvCxnSpPr>
          <p:spPr>
            <a:xfrm>
              <a:off x="1351018" y="2827727"/>
              <a:ext cx="1626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C526A4A-7414-41A2-9929-80FFA1348B26}"/>
              </a:ext>
            </a:extLst>
          </p:cNvPr>
          <p:cNvSpPr txBox="1">
            <a:spLocks noGrp="1" noRot="1" noMove="1" noResize="1" noEditPoints="1" noAdjustHandles="1" noChangeArrowheads="1" noChangeShapeType="1"/>
          </p:cNvSpPr>
          <p:nvPr userDrawn="1"/>
        </p:nvSpPr>
        <p:spPr>
          <a:xfrm>
            <a:off x="9263641" y="6442502"/>
            <a:ext cx="2928359" cy="415498"/>
          </a:xfrm>
          <a:prstGeom prst="rect">
            <a:avLst/>
          </a:prstGeom>
          <a:noFill/>
        </p:spPr>
        <p:txBody>
          <a:bodyPr wrap="square" rtlCol="0">
            <a:spAutoFit/>
          </a:bodyPr>
          <a:lstStyle/>
          <a:p>
            <a:pPr algn="r"/>
            <a:br>
              <a:rPr lang="en-US" sz="700" b="0" u="none" strike="noStrike" dirty="0">
                <a:solidFill>
                  <a:srgbClr val="FFFFFF"/>
                </a:solidFill>
                <a:effectLst/>
                <a:latin typeface="Georgia" panose="02040502050405020303" pitchFamily="18" charset="0"/>
                <a:hlinkClick r:id="rId2"/>
              </a:rPr>
            </a:br>
            <a:r>
              <a:rPr lang="en-US" sz="700" b="0" strike="noStrike" dirty="0">
                <a:effectLst/>
                <a:latin typeface="EF Circular Light" panose="020B0404020101020102" pitchFamily="34" charset="0"/>
                <a:cs typeface="EF Circular Light" panose="020B0404020101020102" pitchFamily="34" charset="0"/>
              </a:rPr>
              <a:t>1600-80 Bloor Street West Toronto, Ontario M5S 2V1</a:t>
            </a:r>
            <a:endParaRPr lang="en-US" sz="700" b="0" u="none" strike="noStrike" dirty="0">
              <a:solidFill>
                <a:srgbClr val="FFFFFF"/>
              </a:solidFill>
              <a:effectLst/>
              <a:latin typeface="Georgia" panose="02040502050405020303" pitchFamily="18" charset="0"/>
            </a:endParaRPr>
          </a:p>
          <a:p>
            <a:pPr algn="r"/>
            <a:r>
              <a:rPr lang="en-US" sz="700" b="0" strike="noStrike" dirty="0">
                <a:effectLst/>
                <a:latin typeface="EF Circular Light" panose="020B0404020101020102" pitchFamily="34" charset="0"/>
                <a:cs typeface="EF Circular Light" panose="020B0404020101020102" pitchFamily="34" charset="0"/>
              </a:rPr>
              <a:t>Registration Numbers: TICO-2395858 | CPBC-73991 | OPC -70273 2</a:t>
            </a:r>
            <a:endParaRPr lang="en-US" sz="700" b="0" dirty="0">
              <a:effectLst/>
              <a:latin typeface="EF Circular Light" panose="020B0404020101020102" pitchFamily="34" charset="0"/>
              <a:cs typeface="EF Circular Light" panose="020B0404020101020102" pitchFamily="34" charset="0"/>
            </a:endParaRPr>
          </a:p>
        </p:txBody>
      </p:sp>
      <p:sp>
        <p:nvSpPr>
          <p:cNvPr id="13" name="TextBox 12">
            <a:extLst>
              <a:ext uri="{FF2B5EF4-FFF2-40B4-BE49-F238E27FC236}">
                <a16:creationId xmlns:a16="http://schemas.microsoft.com/office/drawing/2014/main" id="{F1B5784F-2B9F-A752-B556-DA232581BD4F}"/>
              </a:ext>
            </a:extLst>
          </p:cNvPr>
          <p:cNvSpPr txBox="1">
            <a:spLocks noGrp="1" noRot="1" noMove="1" noResize="1" noEditPoints="1" noAdjustHandles="1" noChangeArrowheads="1" noChangeShapeType="1"/>
          </p:cNvSpPr>
          <p:nvPr userDrawn="1"/>
        </p:nvSpPr>
        <p:spPr>
          <a:xfrm>
            <a:off x="324741" y="6284996"/>
            <a:ext cx="5771260" cy="507831"/>
          </a:xfrm>
          <a:prstGeom prst="rect">
            <a:avLst/>
          </a:prstGeom>
          <a:noFill/>
        </p:spPr>
        <p:txBody>
          <a:bodyPr wrap="square" rtlCol="0">
            <a:spAutoFit/>
          </a:bodyPr>
          <a:lstStyle/>
          <a:p>
            <a:r>
              <a:rPr lang="en-US" sz="900" b="0" dirty="0">
                <a:solidFill>
                  <a:schemeClr val="bg1"/>
                </a:solidFill>
                <a:latin typeface="EF Circular Light" panose="020B0404020101020102" pitchFamily="34" charset="0"/>
                <a:cs typeface="EF Circular Light" panose="020B0404020101020102" pitchFamily="34" charset="0"/>
              </a:rPr>
              <a:t>* This payment breakdown is based on a monthly </a:t>
            </a:r>
            <a:r>
              <a:rPr lang="en-US" sz="900" b="0" dirty="0">
                <a:solidFill>
                  <a:schemeClr val="bg1"/>
                </a:solidFill>
                <a:latin typeface="EF Circular Medium" panose="020B0604020101010102" pitchFamily="34" charset="0"/>
                <a:cs typeface="EF Circular Medium" panose="020B0604020101010102" pitchFamily="34" charset="0"/>
              </a:rPr>
              <a:t>Automatic Payment Plan </a:t>
            </a:r>
            <a:r>
              <a:rPr lang="en-US" sz="900" b="0" dirty="0">
                <a:solidFill>
                  <a:schemeClr val="bg1"/>
                </a:solidFill>
                <a:latin typeface="EF Circular Light" panose="020B0404020101020102" pitchFamily="34" charset="0"/>
                <a:cs typeface="EF Circular Light" panose="020B0404020101020102" pitchFamily="34" charset="0"/>
              </a:rPr>
              <a:t>schedule. </a:t>
            </a:r>
            <a:br>
              <a:rPr lang="en-US" sz="900" b="0" dirty="0">
                <a:solidFill>
                  <a:schemeClr val="bg1"/>
                </a:solidFill>
                <a:latin typeface="EF Circular Light" panose="020B0404020101020102" pitchFamily="34" charset="0"/>
                <a:cs typeface="EF Circular Light" panose="020B0404020101020102" pitchFamily="34" charset="0"/>
              </a:rPr>
            </a:br>
            <a:r>
              <a:rPr lang="en-US" sz="900" b="0" dirty="0">
                <a:solidFill>
                  <a:schemeClr val="bg1"/>
                </a:solidFill>
                <a:latin typeface="EF Circular Medium" panose="020B0604020101010102" pitchFamily="34" charset="0"/>
                <a:cs typeface="EF Circular Medium" panose="020B0604020101010102" pitchFamily="34" charset="0"/>
              </a:rPr>
              <a:t>Please note</a:t>
            </a:r>
            <a:r>
              <a:rPr lang="en-US" sz="900" b="0" dirty="0">
                <a:solidFill>
                  <a:schemeClr val="bg1"/>
                </a:solidFill>
                <a:latin typeface="EF Circular Light" panose="020B0404020101020102" pitchFamily="34" charset="0"/>
                <a:cs typeface="EF Circular Light" panose="020B0404020101020102" pitchFamily="34" charset="0"/>
              </a:rPr>
              <a:t>: the payment amount listed is subject to change if enrolled after the price validation date and selected payment processing date.  </a:t>
            </a:r>
            <a:endParaRPr lang="en-CA" sz="900" b="0" dirty="0">
              <a:solidFill>
                <a:schemeClr val="bg1"/>
              </a:solidFill>
              <a:latin typeface="EF Circular Light" panose="020B0404020101020102" pitchFamily="34" charset="0"/>
              <a:cs typeface="EF Circular Light" panose="020B0404020101020102" pitchFamily="34" charset="0"/>
            </a:endParaRPr>
          </a:p>
        </p:txBody>
      </p:sp>
    </p:spTree>
    <p:extLst>
      <p:ext uri="{BB962C8B-B14F-4D97-AF65-F5344CB8AC3E}">
        <p14:creationId xmlns:p14="http://schemas.microsoft.com/office/powerpoint/2010/main" val="2192679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93881248"/>
      </p:ext>
    </p:extLst>
  </p:cSld>
  <p:clrMap bg1="lt1" tx1="dk1" bg2="lt2" tx2="dk2" accent1="accent1" accent2="accent2" accent3="accent3" accent4="accent4" accent5="accent5" accent6="accent6" hlink="hlink" folHlink="folHlink"/>
  <p:sldLayoutIdLst>
    <p:sldLayoutId id="2147483668" r:id="rId1"/>
    <p:sldLayoutId id="2147483673" r:id="rId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4.xml"/><Relationship Id="rId7" Type="http://schemas.openxmlformats.org/officeDocument/2006/relationships/notesSlide" Target="../notesSlides/notesSlide10.xml"/><Relationship Id="rId2" Type="http://schemas.openxmlformats.org/officeDocument/2006/relationships/customXml" Target="../../customXml/item23.xml"/><Relationship Id="rId1" Type="http://schemas.openxmlformats.org/officeDocument/2006/relationships/customXml" Target="../../customXml/item22.xml"/><Relationship Id="rId6" Type="http://schemas.openxmlformats.org/officeDocument/2006/relationships/slideLayout" Target="../slideLayouts/slideLayout1.xml"/><Relationship Id="rId11" Type="http://schemas.openxmlformats.org/officeDocument/2006/relationships/image" Target="../media/image31.jpeg"/><Relationship Id="rId5" Type="http://schemas.openxmlformats.org/officeDocument/2006/relationships/tags" Target="../tags/tag6.xml"/><Relationship Id="rId10" Type="http://schemas.openxmlformats.org/officeDocument/2006/relationships/image" Target="../media/image30.jpeg"/><Relationship Id="rId4" Type="http://schemas.openxmlformats.org/officeDocument/2006/relationships/tags" Target="../tags/tag5.xml"/><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7.xml"/><Relationship Id="rId7" Type="http://schemas.openxmlformats.org/officeDocument/2006/relationships/notesSlide" Target="../notesSlides/notesSlide11.xml"/><Relationship Id="rId2" Type="http://schemas.openxmlformats.org/officeDocument/2006/relationships/customXml" Target="../../customXml/item25.xml"/><Relationship Id="rId1" Type="http://schemas.openxmlformats.org/officeDocument/2006/relationships/customXml" Target="../../customXml/item24.xml"/><Relationship Id="rId6" Type="http://schemas.openxmlformats.org/officeDocument/2006/relationships/slideLayout" Target="../slideLayouts/slideLayout1.xml"/><Relationship Id="rId11" Type="http://schemas.openxmlformats.org/officeDocument/2006/relationships/image" Target="../media/image34.jpeg"/><Relationship Id="rId5" Type="http://schemas.openxmlformats.org/officeDocument/2006/relationships/tags" Target="../tags/tag9.xml"/><Relationship Id="rId10" Type="http://schemas.openxmlformats.org/officeDocument/2006/relationships/image" Target="../media/image33.jpeg"/><Relationship Id="rId4" Type="http://schemas.openxmlformats.org/officeDocument/2006/relationships/tags" Target="../tags/tag8.xml"/><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10.xml"/><Relationship Id="rId7" Type="http://schemas.openxmlformats.org/officeDocument/2006/relationships/image" Target="../media/image25.png"/><Relationship Id="rId2" Type="http://schemas.openxmlformats.org/officeDocument/2006/relationships/customXml" Target="../../customXml/item27.xml"/><Relationship Id="rId1" Type="http://schemas.openxmlformats.org/officeDocument/2006/relationships/customXml" Target="../../customXml/item26.xml"/><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tags" Target="../tags/tag11.xml"/><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svg"/><Relationship Id="rId9" Type="http://schemas.openxmlformats.org/officeDocument/2006/relationships/image" Target="../media/image43.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customXml" Target="../../customXml/item29.xml"/><Relationship Id="rId1" Type="http://schemas.openxmlformats.org/officeDocument/2006/relationships/customXml" Target="../../customXml/item28.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8.emf"/><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56.jp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55.jpeg"/><Relationship Id="rId17" Type="http://schemas.openxmlformats.org/officeDocument/2006/relationships/image" Target="../media/image59.jpeg"/><Relationship Id="rId2" Type="http://schemas.openxmlformats.org/officeDocument/2006/relationships/tags" Target="../tags/tag13.xml"/><Relationship Id="rId16" Type="http://schemas.openxmlformats.org/officeDocument/2006/relationships/image" Target="../media/image33.jpe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54.jpeg"/><Relationship Id="rId5" Type="http://schemas.openxmlformats.org/officeDocument/2006/relationships/tags" Target="../tags/tag16.xml"/><Relationship Id="rId15" Type="http://schemas.openxmlformats.org/officeDocument/2006/relationships/image" Target="../media/image58.jpeg"/><Relationship Id="rId10" Type="http://schemas.openxmlformats.org/officeDocument/2006/relationships/image" Target="../media/image53.jpg"/><Relationship Id="rId4" Type="http://schemas.openxmlformats.org/officeDocument/2006/relationships/tags" Target="../tags/tag15.xml"/><Relationship Id="rId9" Type="http://schemas.openxmlformats.org/officeDocument/2006/relationships/slideLayout" Target="../slideLayouts/slideLayout1.xml"/><Relationship Id="rId1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2.png"/><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xml"/><Relationship Id="rId7" Type="http://schemas.openxmlformats.org/officeDocument/2006/relationships/notesSlide" Target="../notesSlides/notesSlide9.xml"/><Relationship Id="rId2" Type="http://schemas.openxmlformats.org/officeDocument/2006/relationships/customXml" Target="../../customXml/item21.xml"/><Relationship Id="rId1" Type="http://schemas.openxmlformats.org/officeDocument/2006/relationships/customXml" Target="../../customXml/item20.xml"/><Relationship Id="rId6" Type="http://schemas.openxmlformats.org/officeDocument/2006/relationships/slideLayout" Target="../slideLayouts/slideLayout1.xml"/><Relationship Id="rId11" Type="http://schemas.openxmlformats.org/officeDocument/2006/relationships/image" Target="../media/image28.jpeg"/><Relationship Id="rId5" Type="http://schemas.openxmlformats.org/officeDocument/2006/relationships/tags" Target="../tags/tag3.xml"/><Relationship Id="rId10" Type="http://schemas.openxmlformats.org/officeDocument/2006/relationships/image" Target="../media/image27.jpeg"/><Relationship Id="rId4" Type="http://schemas.openxmlformats.org/officeDocument/2006/relationships/tags" Target="../tags/tag2.xml"/><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191B2F-0C7B-FB4B-5DD4-7447812B2B15}"/>
              </a:ext>
            </a:extLst>
          </p:cNvPr>
          <p:cNvSpPr/>
          <p:nvPr/>
        </p:nvSpPr>
        <p:spPr>
          <a:xfrm>
            <a:off x="0" y="5080"/>
            <a:ext cx="12192000" cy="6858000"/>
          </a:xfrm>
          <a:prstGeom prst="rect">
            <a:avLst/>
          </a:prstGeom>
          <a:solidFill>
            <a:srgbClr val="E846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pic>
        <p:nvPicPr>
          <p:cNvPr id="6" name="Picture 5" descr="Shape&#10;&#10;Description automatically generated with low confidence">
            <a:extLst>
              <a:ext uri="{FF2B5EF4-FFF2-40B4-BE49-F238E27FC236}">
                <a16:creationId xmlns:a16="http://schemas.microsoft.com/office/drawing/2014/main" id="{602433FD-3BCE-60AA-EC9E-5E9C30C09B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6876" y="1955800"/>
            <a:ext cx="9558246" cy="2170567"/>
          </a:xfrm>
          <a:prstGeom prst="rect">
            <a:avLst/>
          </a:prstGeom>
        </p:spPr>
      </p:pic>
      <p:pic>
        <p:nvPicPr>
          <p:cNvPr id="8" name="Picture 7">
            <a:extLst>
              <a:ext uri="{FF2B5EF4-FFF2-40B4-BE49-F238E27FC236}">
                <a16:creationId xmlns:a16="http://schemas.microsoft.com/office/drawing/2014/main" id="{170E6257-63DF-CD9C-EB7A-80084A25D6C2}"/>
              </a:ext>
            </a:extLst>
          </p:cNvPr>
          <p:cNvPicPr>
            <a:picLocks noChangeAspect="1"/>
          </p:cNvPicPr>
          <p:nvPr/>
        </p:nvPicPr>
        <p:blipFill>
          <a:blip r:embed="rId4"/>
          <a:stretch>
            <a:fillRect/>
          </a:stretch>
        </p:blipFill>
        <p:spPr>
          <a:xfrm>
            <a:off x="5128683" y="5562600"/>
            <a:ext cx="1934634" cy="790565"/>
          </a:xfrm>
          <a:prstGeom prst="rect">
            <a:avLst/>
          </a:prstGeom>
        </p:spPr>
      </p:pic>
    </p:spTree>
    <p:extLst>
      <p:ext uri="{BB962C8B-B14F-4D97-AF65-F5344CB8AC3E}">
        <p14:creationId xmlns:p14="http://schemas.microsoft.com/office/powerpoint/2010/main" val="2551433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a:blip r:embed="rId8"/>
          <a:stretch>
            <a:fillRect/>
          </a:stretch>
        </p:blipFill>
        <p:spPr>
          <a:xfrm>
            <a:off x="0" y="-96418"/>
            <a:ext cx="12192000" cy="6858000"/>
          </a:xfrm>
          <a:prstGeom prst="rect">
            <a:avLst/>
          </a:prstGeom>
        </p:spPr>
      </p:pic>
      <p:sp>
        <p:nvSpPr>
          <p:cNvPr id="6" name="TextBox 5">
            <a:extLst>
              <a:ext uri="{FF2B5EF4-FFF2-40B4-BE49-F238E27FC236}">
                <a16:creationId xmlns:a16="http://schemas.microsoft.com/office/drawing/2014/main" id="{2D132DCF-C13E-151C-EF75-9C41391E6D36}"/>
              </a:ext>
            </a:extLst>
          </p:cNvPr>
          <p:cNvSpPr txBox="1">
            <a:spLocks noGrp="1" noRot="1" noMove="1" noResize="1" noEditPoints="1" noAdjustHandles="1" noChangeArrowheads="1" noChangeShapeType="1"/>
          </p:cNvSpPr>
          <p:nvPr/>
        </p:nvSpPr>
        <p:spPr>
          <a:xfrm>
            <a:off x="406399" y="480721"/>
            <a:ext cx="4927600" cy="984885"/>
          </a:xfrm>
          <a:prstGeom prst="rect">
            <a:avLst/>
          </a:prstGeom>
        </p:spPr>
        <p:txBody>
          <a:bodyPr wrap="square" lIns="0" tIns="0" rIns="0" bIns="0" rtlCol="0" anchor="t">
            <a:spAutoFit/>
          </a:bodyPr>
          <a:lstStyle/>
          <a:p>
            <a:pPr defTabSz="609630"/>
            <a:r>
              <a:rPr lang="en-CA" sz="3200" dirty="0">
                <a:solidFill>
                  <a:srgbClr val="FFFFFF"/>
                </a:solidFill>
                <a:latin typeface="EF Circular Medium" panose="020B0604020101020102" pitchFamily="34" charset="77"/>
                <a:cs typeface="EF Circular Medium" panose="020B0604020101020102" pitchFamily="34" charset="77"/>
              </a:rPr>
              <a:t>Switzerland, Italy and France</a:t>
            </a:r>
            <a:endParaRPr lang="en-US" sz="3200" dirty="0">
              <a:solidFill>
                <a:srgbClr val="FFFFFF"/>
              </a:solidFill>
              <a:latin typeface="EF Circular Medium" panose="020B0604020101020102" pitchFamily="34" charset="77"/>
              <a:cs typeface="EF Circular Medium" panose="020B0604020101020102" pitchFamily="34" charset="77"/>
            </a:endParaRPr>
          </a:p>
        </p:txBody>
      </p:sp>
      <p:sp>
        <p:nvSpPr>
          <p:cNvPr id="11" name="TextBox 10">
            <a:extLst>
              <a:ext uri="{FF2B5EF4-FFF2-40B4-BE49-F238E27FC236}">
                <a16:creationId xmlns:a16="http://schemas.microsoft.com/office/drawing/2014/main" id="{9987F423-8792-696F-CBA7-619E94F5095F}"/>
              </a:ext>
            </a:extLst>
          </p:cNvPr>
          <p:cNvSpPr txBox="1">
            <a:spLocks noGrp="1" noRot="1" noMove="1" noResize="1" noEditPoints="1" noAdjustHandles="1" noChangeArrowheads="1" noChangeShapeType="1"/>
          </p:cNvSpPr>
          <p:nvPr/>
        </p:nvSpPr>
        <p:spPr>
          <a:xfrm>
            <a:off x="304800" y="6525684"/>
            <a:ext cx="4784035" cy="235898"/>
          </a:xfrm>
          <a:prstGeom prst="rect">
            <a:avLst/>
          </a:prstGeom>
          <a:noFill/>
        </p:spPr>
        <p:txBody>
          <a:bodyPr wrap="square" rtlCol="0">
            <a:spAutoFit/>
          </a:bodyPr>
          <a:lstStyle/>
          <a:p>
            <a:pPr defTabSz="609630"/>
            <a:r>
              <a:rPr lang="en-US" sz="933" dirty="0">
                <a:solidFill>
                  <a:srgbClr val="FFFFFF"/>
                </a:solidFill>
                <a:latin typeface="EF Circular Light" panose="020B0404020101020102" pitchFamily="34" charset="77"/>
                <a:ea typeface="EF Circular Bold" charset="0"/>
                <a:cs typeface="EF Circular Light" panose="020B0404020101020102" pitchFamily="34" charset="77"/>
              </a:rPr>
              <a:t>EF Educational Tours</a:t>
            </a:r>
          </a:p>
        </p:txBody>
      </p:sp>
      <p:pic>
        <p:nvPicPr>
          <p:cNvPr id="4" name="Picture 11">
            <a:extLst>
              <a:ext uri="{FF2B5EF4-FFF2-40B4-BE49-F238E27FC236}">
                <a16:creationId xmlns:a16="http://schemas.microsoft.com/office/drawing/2014/main" id="{44B0B7CD-EA25-F57B-C63D-0A21722B47AA}"/>
              </a:ext>
            </a:extLst>
          </p:cNvPr>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t="23956" b="23956"/>
          <a:stretch/>
        </p:blipFill>
        <p:spPr>
          <a:xfrm>
            <a:off x="406400" y="1609998"/>
            <a:ext cx="3640121" cy="2844799"/>
          </a:xfrm>
          <a:prstGeom prst="rect">
            <a:avLst/>
          </a:prstGeom>
        </p:spPr>
      </p:pic>
      <p:sp>
        <p:nvSpPr>
          <p:cNvPr id="20" name="TextBox 19">
            <a:extLst>
              <a:ext uri="{FF2B5EF4-FFF2-40B4-BE49-F238E27FC236}">
                <a16:creationId xmlns:a16="http://schemas.microsoft.com/office/drawing/2014/main" id="{FE9FD50A-CF6B-ED7C-509A-A294D0F38EF5}"/>
              </a:ext>
            </a:extLst>
          </p:cNvPr>
          <p:cNvSpPr txBox="1">
            <a:spLocks noGrp="1" noRot="1" noMove="1" noResize="1" noEditPoints="1" noAdjustHandles="1" noChangeArrowheads="1" noChangeShapeType="1"/>
          </p:cNvSpPr>
          <p:nvPr/>
        </p:nvSpPr>
        <p:spPr>
          <a:xfrm>
            <a:off x="461057" y="4858916"/>
            <a:ext cx="2485343" cy="369332"/>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4</a:t>
            </a:r>
            <a:br>
              <a:rPr lang="en-CA" sz="1200" dirty="0">
                <a:solidFill>
                  <a:srgbClr val="FFFFFF"/>
                </a:solidFill>
                <a:latin typeface="EF Circular Light" panose="020B0404020101020102" pitchFamily="34" charset="77"/>
                <a:cs typeface="EF Circular Light" panose="020B0404020101020102" pitchFamily="34" charset="77"/>
              </a:rPr>
            </a:br>
            <a:r>
              <a:rPr lang="it-IT" sz="1067" dirty="0">
                <a:solidFill>
                  <a:srgbClr val="FFFFFF"/>
                </a:solidFill>
                <a:latin typeface="EF Circular Light" panose="020B0404020101020102" pitchFamily="34" charset="77"/>
                <a:cs typeface="EF Circular Light" panose="020B0404020101020102" pitchFamily="34" charset="77"/>
              </a:rPr>
              <a:t>Travel to Venice via Verona</a:t>
            </a:r>
            <a:endParaRPr lang="en-CA" sz="1067" dirty="0">
              <a:solidFill>
                <a:srgbClr val="FFFFFF"/>
              </a:solidFill>
              <a:latin typeface="EF Circular Light" panose="020B0404020101020102" pitchFamily="34" charset="77"/>
              <a:cs typeface="EF Circular Light" panose="020B0404020101020102" pitchFamily="34" charset="77"/>
            </a:endParaRPr>
          </a:p>
        </p:txBody>
      </p:sp>
      <p:sp>
        <p:nvSpPr>
          <p:cNvPr id="23" name="TextBox 22">
            <a:extLst>
              <a:ext uri="{FF2B5EF4-FFF2-40B4-BE49-F238E27FC236}">
                <a16:creationId xmlns:a16="http://schemas.microsoft.com/office/drawing/2014/main" id="{91F10BE5-B1A5-E043-872F-C7D849DC12D7}"/>
              </a:ext>
            </a:extLst>
          </p:cNvPr>
          <p:cNvSpPr txBox="1">
            <a:spLocks noGrp="1" noRot="1" noMove="1" noResize="1" noEditPoints="1" noAdjustHandles="1" noChangeArrowheads="1" noChangeShapeType="1"/>
          </p:cNvSpPr>
          <p:nvPr/>
        </p:nvSpPr>
        <p:spPr>
          <a:xfrm>
            <a:off x="4263909" y="4858916"/>
            <a:ext cx="2485343" cy="1026178"/>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5</a:t>
            </a:r>
            <a:br>
              <a:rPr lang="en-CA" sz="1200" dirty="0">
                <a:solidFill>
                  <a:srgbClr val="FFFFFF"/>
                </a:solidFill>
                <a:latin typeface="EF Circular Light" panose="020B0404020101020102" pitchFamily="34" charset="77"/>
                <a:cs typeface="EF Circular Light" panose="020B0404020101020102" pitchFamily="34" charset="77"/>
              </a:rPr>
            </a:br>
            <a:r>
              <a:rPr lang="en-CA" sz="1067" dirty="0">
                <a:solidFill>
                  <a:srgbClr val="FFFFFF"/>
                </a:solidFill>
                <a:latin typeface="EF Circular Light" panose="020B0404020101020102" pitchFamily="34" charset="77"/>
                <a:cs typeface="EF Circular Light" panose="020B0404020101020102" pitchFamily="34" charset="77"/>
              </a:rPr>
              <a:t>See a glass-blowing demonstration</a:t>
            </a:r>
          </a:p>
          <a:p>
            <a:pPr defTabSz="609630"/>
            <a:r>
              <a:rPr lang="en-US" sz="1067" dirty="0">
                <a:solidFill>
                  <a:srgbClr val="FFFFFF"/>
                </a:solidFill>
                <a:latin typeface="EF Circular Light" panose="020B0404020101020102" pitchFamily="34" charset="77"/>
                <a:cs typeface="EF Circular Light" panose="020B0404020101020102" pitchFamily="34" charset="77"/>
              </a:rPr>
              <a:t>Travel by water taxi to the island of Burano</a:t>
            </a:r>
          </a:p>
          <a:p>
            <a:pPr defTabSz="609630"/>
            <a:r>
              <a:rPr lang="en-US" sz="1067" dirty="0">
                <a:solidFill>
                  <a:srgbClr val="FFFFFF"/>
                </a:solidFill>
                <a:latin typeface="EF Circular Light" panose="020B0404020101020102" pitchFamily="34" charset="77"/>
                <a:cs typeface="EF Circular Light" panose="020B0404020101020102" pitchFamily="34" charset="77"/>
              </a:rPr>
              <a:t>Enjoy a Traditional Venetian Gondola Ride</a:t>
            </a:r>
          </a:p>
        </p:txBody>
      </p:sp>
      <p:sp>
        <p:nvSpPr>
          <p:cNvPr id="24" name="TextBox 23">
            <a:extLst>
              <a:ext uri="{FF2B5EF4-FFF2-40B4-BE49-F238E27FC236}">
                <a16:creationId xmlns:a16="http://schemas.microsoft.com/office/drawing/2014/main" id="{DEEAD00F-0CD8-3DBA-F837-4FA4E69E1162}"/>
              </a:ext>
            </a:extLst>
          </p:cNvPr>
          <p:cNvSpPr txBox="1">
            <a:spLocks noGrp="1" noRot="1" noMove="1" noResize="1" noEditPoints="1" noAdjustHandles="1" noChangeArrowheads="1" noChangeShapeType="1"/>
          </p:cNvSpPr>
          <p:nvPr/>
        </p:nvSpPr>
        <p:spPr>
          <a:xfrm>
            <a:off x="8142807" y="4858916"/>
            <a:ext cx="2485343" cy="369332"/>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6</a:t>
            </a:r>
            <a:br>
              <a:rPr lang="en-CA" sz="1200" dirty="0">
                <a:solidFill>
                  <a:srgbClr val="FFFFFF"/>
                </a:solidFill>
                <a:latin typeface="EF Circular Light" panose="020B0404020101020102" pitchFamily="34" charset="77"/>
                <a:cs typeface="EF Circular Light" panose="020B0404020101020102" pitchFamily="34" charset="77"/>
              </a:rPr>
            </a:br>
            <a:r>
              <a:rPr lang="en-CA" sz="1067" dirty="0">
                <a:solidFill>
                  <a:srgbClr val="FFFFFF"/>
                </a:solidFill>
                <a:latin typeface="EF Circular Light" panose="020B0404020101020102" pitchFamily="34" charset="77"/>
                <a:cs typeface="EF Circular Light" panose="020B0404020101020102" pitchFamily="34" charset="77"/>
              </a:rPr>
              <a:t>Travel to Rome</a:t>
            </a:r>
          </a:p>
        </p:txBody>
      </p:sp>
      <p:pic>
        <p:nvPicPr>
          <p:cNvPr id="9" name="Picture 24">
            <a:extLst>
              <a:ext uri="{FF2B5EF4-FFF2-40B4-BE49-F238E27FC236}">
                <a16:creationId xmlns:a16="http://schemas.microsoft.com/office/drawing/2014/main" id="{55457F32-7BED-F8E4-A77F-92D0252FCA0F}"/>
              </a:ext>
            </a:extLst>
          </p:cNvPr>
          <p:cNvPicPr>
            <a:picLocks noChangeAspect="1"/>
          </p:cNvPicPr>
          <p:nvPr>
            <p:custDataLst>
              <p:tags r:id="rId4"/>
            </p:custDataLst>
          </p:nvPr>
        </p:nvPicPr>
        <p:blipFill rotWithShape="1">
          <a:blip r:embed="rId10">
            <a:extLst>
              <a:ext uri="{28A0092B-C50C-407E-A947-70E740481C1C}">
                <a14:useLocalDpi xmlns:a14="http://schemas.microsoft.com/office/drawing/2010/main" val="0"/>
              </a:ext>
            </a:extLst>
          </a:blip>
          <a:srcRect l="7454" r="7454"/>
          <a:stretch/>
        </p:blipFill>
        <p:spPr>
          <a:xfrm>
            <a:off x="4263908" y="1609998"/>
            <a:ext cx="3640121" cy="2844799"/>
          </a:xfrm>
          <a:prstGeom prst="rect">
            <a:avLst/>
          </a:prstGeom>
        </p:spPr>
      </p:pic>
      <p:pic>
        <p:nvPicPr>
          <p:cNvPr id="13" name="Picture 25">
            <a:extLst>
              <a:ext uri="{FF2B5EF4-FFF2-40B4-BE49-F238E27FC236}">
                <a16:creationId xmlns:a16="http://schemas.microsoft.com/office/drawing/2014/main" id="{B627CAD4-C2BD-D057-7EEB-63D749DBB9F8}"/>
              </a:ext>
            </a:extLst>
          </p:cNvPr>
          <p:cNvPicPr>
            <a:picLocks noChangeAspect="1"/>
          </p:cNvPicPr>
          <p:nvPr>
            <p:custDataLst>
              <p:tags r:id="rId5"/>
            </p:custDataLst>
          </p:nvPr>
        </p:nvPicPr>
        <p:blipFill rotWithShape="1">
          <a:blip r:embed="rId11">
            <a:extLst>
              <a:ext uri="{28A0092B-C50C-407E-A947-70E740481C1C}">
                <a14:useLocalDpi xmlns:a14="http://schemas.microsoft.com/office/drawing/2010/main" val="0"/>
              </a:ext>
            </a:extLst>
          </a:blip>
          <a:srcRect l="7358" r="7358"/>
          <a:stretch/>
        </p:blipFill>
        <p:spPr>
          <a:xfrm>
            <a:off x="8121417" y="1609998"/>
            <a:ext cx="3640121" cy="2844799"/>
          </a:xfrm>
          <a:prstGeom prst="rect">
            <a:avLst/>
          </a:prstGeom>
        </p:spPr>
      </p:pic>
    </p:spTree>
    <p:custDataLst>
      <p:custData r:id="rId1"/>
      <p:custData r:id="rId2"/>
    </p:custDataLst>
    <p:extLst>
      <p:ext uri="{BB962C8B-B14F-4D97-AF65-F5344CB8AC3E}">
        <p14:creationId xmlns:p14="http://schemas.microsoft.com/office/powerpoint/2010/main" val="3787708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a:blip r:embed="rId8"/>
          <a:stretch>
            <a:fillRect/>
          </a:stretch>
        </p:blipFill>
        <p:spPr>
          <a:xfrm>
            <a:off x="0" y="-13208"/>
            <a:ext cx="12192000" cy="6858000"/>
          </a:xfrm>
          <a:prstGeom prst="rect">
            <a:avLst/>
          </a:prstGeom>
        </p:spPr>
      </p:pic>
      <p:sp>
        <p:nvSpPr>
          <p:cNvPr id="6" name="TextBox 5">
            <a:extLst>
              <a:ext uri="{FF2B5EF4-FFF2-40B4-BE49-F238E27FC236}">
                <a16:creationId xmlns:a16="http://schemas.microsoft.com/office/drawing/2014/main" id="{2D132DCF-C13E-151C-EF75-9C41391E6D36}"/>
              </a:ext>
            </a:extLst>
          </p:cNvPr>
          <p:cNvSpPr txBox="1">
            <a:spLocks noGrp="1" noRot="1" noMove="1" noResize="1" noEditPoints="1" noAdjustHandles="1" noChangeArrowheads="1" noChangeShapeType="1"/>
          </p:cNvSpPr>
          <p:nvPr/>
        </p:nvSpPr>
        <p:spPr>
          <a:xfrm>
            <a:off x="406399" y="480721"/>
            <a:ext cx="4927600" cy="984885"/>
          </a:xfrm>
          <a:prstGeom prst="rect">
            <a:avLst/>
          </a:prstGeom>
        </p:spPr>
        <p:txBody>
          <a:bodyPr wrap="square" lIns="0" tIns="0" rIns="0" bIns="0" rtlCol="0" anchor="t">
            <a:spAutoFit/>
          </a:bodyPr>
          <a:lstStyle/>
          <a:p>
            <a:pPr defTabSz="609630"/>
            <a:r>
              <a:rPr lang="en-CA" sz="3200" dirty="0">
                <a:solidFill>
                  <a:srgbClr val="FFFFFF"/>
                </a:solidFill>
                <a:latin typeface="EF Circular Medium" panose="020B0604020101020102" pitchFamily="34" charset="77"/>
                <a:cs typeface="EF Circular Medium" panose="020B0604020101020102" pitchFamily="34" charset="77"/>
              </a:rPr>
              <a:t>Switzerland, Italy and France</a:t>
            </a:r>
            <a:endParaRPr lang="en-US" sz="3200" dirty="0">
              <a:solidFill>
                <a:srgbClr val="FFFFFF"/>
              </a:solidFill>
              <a:latin typeface="EF Circular Medium" panose="020B0604020101020102" pitchFamily="34" charset="77"/>
              <a:cs typeface="EF Circular Medium" panose="020B0604020101020102" pitchFamily="34" charset="77"/>
            </a:endParaRPr>
          </a:p>
        </p:txBody>
      </p:sp>
      <p:sp>
        <p:nvSpPr>
          <p:cNvPr id="11" name="TextBox 10">
            <a:extLst>
              <a:ext uri="{FF2B5EF4-FFF2-40B4-BE49-F238E27FC236}">
                <a16:creationId xmlns:a16="http://schemas.microsoft.com/office/drawing/2014/main" id="{9987F423-8792-696F-CBA7-619E94F5095F}"/>
              </a:ext>
            </a:extLst>
          </p:cNvPr>
          <p:cNvSpPr txBox="1">
            <a:spLocks noGrp="1" noRot="1" noMove="1" noResize="1" noEditPoints="1" noAdjustHandles="1" noChangeArrowheads="1" noChangeShapeType="1"/>
          </p:cNvSpPr>
          <p:nvPr/>
        </p:nvSpPr>
        <p:spPr>
          <a:xfrm>
            <a:off x="304800" y="6525684"/>
            <a:ext cx="4784035" cy="235898"/>
          </a:xfrm>
          <a:prstGeom prst="rect">
            <a:avLst/>
          </a:prstGeom>
          <a:noFill/>
        </p:spPr>
        <p:txBody>
          <a:bodyPr wrap="square" rtlCol="0">
            <a:spAutoFit/>
          </a:bodyPr>
          <a:lstStyle/>
          <a:p>
            <a:pPr defTabSz="609630"/>
            <a:r>
              <a:rPr lang="en-US" sz="933" dirty="0">
                <a:solidFill>
                  <a:srgbClr val="FFFFFF"/>
                </a:solidFill>
                <a:latin typeface="EF Circular Light" panose="020B0404020101020102" pitchFamily="34" charset="77"/>
                <a:ea typeface="EF Circular Bold" charset="0"/>
                <a:cs typeface="EF Circular Light" panose="020B0404020101020102" pitchFamily="34" charset="77"/>
              </a:rPr>
              <a:t>EF Educational Tours</a:t>
            </a:r>
          </a:p>
        </p:txBody>
      </p:sp>
      <p:pic>
        <p:nvPicPr>
          <p:cNvPr id="9" name="Picture 11">
            <a:extLst>
              <a:ext uri="{FF2B5EF4-FFF2-40B4-BE49-F238E27FC236}">
                <a16:creationId xmlns:a16="http://schemas.microsoft.com/office/drawing/2014/main" id="{F56E72ED-816B-F0CF-FB89-309034730425}"/>
              </a:ext>
            </a:extLst>
          </p:cNvPr>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l="7358" r="7358"/>
          <a:stretch/>
        </p:blipFill>
        <p:spPr>
          <a:xfrm>
            <a:off x="406400" y="1609998"/>
            <a:ext cx="3640121" cy="2844799"/>
          </a:xfrm>
          <a:prstGeom prst="rect">
            <a:avLst/>
          </a:prstGeom>
        </p:spPr>
      </p:pic>
      <p:sp>
        <p:nvSpPr>
          <p:cNvPr id="20" name="TextBox 19">
            <a:extLst>
              <a:ext uri="{FF2B5EF4-FFF2-40B4-BE49-F238E27FC236}">
                <a16:creationId xmlns:a16="http://schemas.microsoft.com/office/drawing/2014/main" id="{FE9FD50A-CF6B-ED7C-509A-A294D0F38EF5}"/>
              </a:ext>
            </a:extLst>
          </p:cNvPr>
          <p:cNvSpPr txBox="1">
            <a:spLocks/>
          </p:cNvSpPr>
          <p:nvPr/>
        </p:nvSpPr>
        <p:spPr>
          <a:xfrm>
            <a:off x="461057" y="4858916"/>
            <a:ext cx="2485343" cy="533544"/>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7</a:t>
            </a:r>
            <a:br>
              <a:rPr lang="en-CA" sz="1200" dirty="0">
                <a:solidFill>
                  <a:srgbClr val="FFFFFF"/>
                </a:solidFill>
                <a:latin typeface="EF Circular Light" panose="020B0404020101020102" pitchFamily="34" charset="77"/>
                <a:cs typeface="EF Circular Light" panose="020B0404020101020102" pitchFamily="34" charset="77"/>
              </a:rPr>
            </a:br>
            <a:r>
              <a:rPr lang="en-US" sz="1067" dirty="0">
                <a:solidFill>
                  <a:srgbClr val="FFFFFF"/>
                </a:solidFill>
                <a:latin typeface="EF Circular Light" panose="020B0404020101020102" pitchFamily="34" charset="77"/>
                <a:cs typeface="EF Circular Light" panose="020B0404020101020102" pitchFamily="34" charset="77"/>
              </a:rPr>
              <a:t>Explore Rome during a food-themed walking tour </a:t>
            </a:r>
            <a:endParaRPr lang="en-CA" sz="1067" dirty="0">
              <a:solidFill>
                <a:srgbClr val="FFFFFF"/>
              </a:solidFill>
              <a:latin typeface="EF Circular Light" panose="020B0404020101020102" pitchFamily="34" charset="77"/>
              <a:cs typeface="EF Circular Light" panose="020B0404020101020102" pitchFamily="34" charset="77"/>
            </a:endParaRPr>
          </a:p>
        </p:txBody>
      </p:sp>
      <p:sp>
        <p:nvSpPr>
          <p:cNvPr id="23" name="TextBox 22">
            <a:extLst>
              <a:ext uri="{FF2B5EF4-FFF2-40B4-BE49-F238E27FC236}">
                <a16:creationId xmlns:a16="http://schemas.microsoft.com/office/drawing/2014/main" id="{91F10BE5-B1A5-E043-872F-C7D849DC12D7}"/>
              </a:ext>
            </a:extLst>
          </p:cNvPr>
          <p:cNvSpPr txBox="1">
            <a:spLocks noGrp="1" noRot="1" noMove="1" noResize="1" noEditPoints="1" noAdjustHandles="1" noChangeArrowheads="1" noChangeShapeType="1"/>
          </p:cNvSpPr>
          <p:nvPr/>
        </p:nvSpPr>
        <p:spPr>
          <a:xfrm>
            <a:off x="4263909" y="4858916"/>
            <a:ext cx="2485343" cy="1518814"/>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8</a:t>
            </a:r>
            <a:br>
              <a:rPr lang="en-CA" sz="1200" dirty="0">
                <a:solidFill>
                  <a:srgbClr val="FFFFFF"/>
                </a:solidFill>
                <a:latin typeface="EF Circular Light" panose="020B0404020101020102" pitchFamily="34" charset="77"/>
                <a:cs typeface="EF Circular Light" panose="020B0404020101020102" pitchFamily="34" charset="77"/>
              </a:rPr>
            </a:br>
            <a:r>
              <a:rPr lang="en-US" sz="1067" dirty="0">
                <a:solidFill>
                  <a:srgbClr val="FFFFFF"/>
                </a:solidFill>
                <a:latin typeface="EF Circular Light" panose="020B0404020101020102" pitchFamily="34" charset="77"/>
                <a:cs typeface="EF Circular Light" panose="020B0404020101020102" pitchFamily="34" charset="77"/>
              </a:rPr>
              <a:t>Take a guided tour of Florence</a:t>
            </a:r>
          </a:p>
          <a:p>
            <a:pPr defTabSz="609630"/>
            <a:endParaRPr lang="en-US" sz="1067" dirty="0">
              <a:solidFill>
                <a:srgbClr val="FFFFFF"/>
              </a:solidFill>
              <a:latin typeface="EF Circular Light" panose="020B0404020101020102" pitchFamily="34" charset="77"/>
              <a:cs typeface="EF Circular Light" panose="020B0404020101020102" pitchFamily="34" charset="77"/>
            </a:endParaRPr>
          </a:p>
          <a:p>
            <a:pPr defTabSz="609630"/>
            <a:r>
              <a:rPr lang="en-US" sz="1067" dirty="0">
                <a:solidFill>
                  <a:srgbClr val="FFFFFF"/>
                </a:solidFill>
                <a:latin typeface="EF Circular Light" panose="020B0404020101020102" pitchFamily="34" charset="77"/>
                <a:cs typeface="EF Circular Light" panose="020B0404020101020102" pitchFamily="34" charset="77"/>
              </a:rPr>
              <a:t>With your expert local guide you will see:</a:t>
            </a:r>
          </a:p>
          <a:p>
            <a:pPr defTabSz="609630"/>
            <a:endParaRPr lang="en-US" sz="1067" dirty="0">
              <a:solidFill>
                <a:srgbClr val="FFFFFF"/>
              </a:solidFill>
              <a:latin typeface="EF Circular Light" panose="020B0404020101020102" pitchFamily="34" charset="77"/>
              <a:cs typeface="EF Circular Light" panose="020B0404020101020102" pitchFamily="34" charset="77"/>
            </a:endParaRPr>
          </a:p>
          <a:p>
            <a:pPr defTabSz="609630"/>
            <a:r>
              <a:rPr lang="en-US" sz="1067" dirty="0">
                <a:solidFill>
                  <a:srgbClr val="FFFFFF"/>
                </a:solidFill>
                <a:latin typeface="EF Circular Light" panose="020B0404020101020102" pitchFamily="34" charset="77"/>
                <a:cs typeface="EF Circular Light" panose="020B0404020101020102" pitchFamily="34" charset="77"/>
              </a:rPr>
              <a:t>Piazza </a:t>
            </a:r>
            <a:r>
              <a:rPr lang="en-US" sz="1067" dirty="0" err="1">
                <a:solidFill>
                  <a:srgbClr val="FFFFFF"/>
                </a:solidFill>
                <a:latin typeface="EF Circular Light" panose="020B0404020101020102" pitchFamily="34" charset="77"/>
                <a:cs typeface="EF Circular Light" panose="020B0404020101020102" pitchFamily="34" charset="77"/>
              </a:rPr>
              <a:t>della</a:t>
            </a:r>
            <a:r>
              <a:rPr lang="en-US" sz="1067" dirty="0">
                <a:solidFill>
                  <a:srgbClr val="FFFFFF"/>
                </a:solidFill>
                <a:latin typeface="EF Circular Light" panose="020B0404020101020102" pitchFamily="34" charset="77"/>
                <a:cs typeface="EF Circular Light" panose="020B0404020101020102" pitchFamily="34" charset="77"/>
              </a:rPr>
              <a:t> Signoria</a:t>
            </a:r>
          </a:p>
          <a:p>
            <a:pPr defTabSz="609630"/>
            <a:r>
              <a:rPr lang="en-US" sz="1067" dirty="0">
                <a:solidFill>
                  <a:srgbClr val="FFFFFF"/>
                </a:solidFill>
                <a:latin typeface="EF Circular Light" panose="020B0404020101020102" pitchFamily="34" charset="77"/>
                <a:cs typeface="EF Circular Light" panose="020B0404020101020102" pitchFamily="34" charset="77"/>
              </a:rPr>
              <a:t>Ponte Vecchio</a:t>
            </a:r>
          </a:p>
          <a:p>
            <a:pPr defTabSz="609630"/>
            <a:r>
              <a:rPr lang="en-US" sz="1067" dirty="0">
                <a:solidFill>
                  <a:srgbClr val="FFFFFF"/>
                </a:solidFill>
                <a:latin typeface="EF Circular Light" panose="020B0404020101020102" pitchFamily="34" charset="77"/>
                <a:cs typeface="EF Circular Light" panose="020B0404020101020102" pitchFamily="34" charset="77"/>
              </a:rPr>
              <a:t>Basilica of Santa Croce</a:t>
            </a:r>
          </a:p>
          <a:p>
            <a:pPr defTabSz="609630"/>
            <a:r>
              <a:rPr lang="en-US" sz="1067" dirty="0">
                <a:solidFill>
                  <a:srgbClr val="FFFFFF"/>
                </a:solidFill>
                <a:latin typeface="EF Circular Light" panose="020B0404020101020102" pitchFamily="34" charset="77"/>
                <a:cs typeface="EF Circular Light" panose="020B0404020101020102" pitchFamily="34" charset="77"/>
              </a:rPr>
              <a:t>Gates of Paradise</a:t>
            </a:r>
            <a:endParaRPr lang="en-CA" sz="1067" dirty="0">
              <a:solidFill>
                <a:srgbClr val="FFFFFF"/>
              </a:solidFill>
              <a:latin typeface="EF Circular Light" panose="020B0404020101020102" pitchFamily="34" charset="77"/>
              <a:cs typeface="EF Circular Light" panose="020B0404020101020102" pitchFamily="34" charset="77"/>
            </a:endParaRPr>
          </a:p>
        </p:txBody>
      </p:sp>
      <p:sp>
        <p:nvSpPr>
          <p:cNvPr id="24" name="TextBox 23">
            <a:extLst>
              <a:ext uri="{FF2B5EF4-FFF2-40B4-BE49-F238E27FC236}">
                <a16:creationId xmlns:a16="http://schemas.microsoft.com/office/drawing/2014/main" id="{DEEAD00F-0CD8-3DBA-F837-4FA4E69E1162}"/>
              </a:ext>
            </a:extLst>
          </p:cNvPr>
          <p:cNvSpPr txBox="1">
            <a:spLocks noGrp="1" noRot="1" noMove="1" noResize="1" noEditPoints="1" noAdjustHandles="1" noChangeArrowheads="1" noChangeShapeType="1"/>
          </p:cNvSpPr>
          <p:nvPr/>
        </p:nvSpPr>
        <p:spPr>
          <a:xfrm>
            <a:off x="8142807" y="4858916"/>
            <a:ext cx="2485343" cy="1026178"/>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9</a:t>
            </a:r>
            <a:br>
              <a:rPr lang="en-CA" sz="1200" dirty="0">
                <a:solidFill>
                  <a:srgbClr val="FFFFFF"/>
                </a:solidFill>
                <a:latin typeface="EF Circular Light" panose="020B0404020101020102" pitchFamily="34" charset="77"/>
                <a:cs typeface="EF Circular Light" panose="020B0404020101020102" pitchFamily="34" charset="77"/>
              </a:rPr>
            </a:br>
            <a:r>
              <a:rPr lang="en-US" sz="1067" dirty="0">
                <a:solidFill>
                  <a:srgbClr val="FFFFFF"/>
                </a:solidFill>
                <a:latin typeface="EF Circular Light" panose="020B0404020101020102" pitchFamily="34" charset="77"/>
                <a:cs typeface="EF Circular Light" panose="020B0404020101020102" pitchFamily="34" charset="77"/>
              </a:rPr>
              <a:t>Travel to the French Riviera via Pisa</a:t>
            </a:r>
          </a:p>
          <a:p>
            <a:pPr defTabSz="609630"/>
            <a:r>
              <a:rPr lang="en-US" sz="1067" dirty="0">
                <a:solidFill>
                  <a:srgbClr val="FFFFFF"/>
                </a:solidFill>
                <a:latin typeface="EF Circular Light" panose="020B0404020101020102" pitchFamily="34" charset="77"/>
                <a:cs typeface="EF Circular Light" panose="020B0404020101020102" pitchFamily="34" charset="77"/>
              </a:rPr>
              <a:t>See the Leaning Tower of Pisa</a:t>
            </a:r>
          </a:p>
          <a:p>
            <a:pPr defTabSz="609630"/>
            <a:endParaRPr lang="en-US" sz="1067" dirty="0">
              <a:solidFill>
                <a:srgbClr val="FFFFFF"/>
              </a:solidFill>
              <a:latin typeface="EF Circular Light" panose="020B0404020101020102" pitchFamily="34" charset="77"/>
              <a:cs typeface="EF Circular Light" panose="020B0404020101020102" pitchFamily="34" charset="77"/>
            </a:endParaRPr>
          </a:p>
          <a:p>
            <a:pPr defTabSz="609630"/>
            <a:r>
              <a:rPr lang="en-US" sz="1067" dirty="0">
                <a:solidFill>
                  <a:srgbClr val="FFFFFF"/>
                </a:solidFill>
                <a:latin typeface="EF Circular Light" panose="020B0404020101020102" pitchFamily="34" charset="77"/>
                <a:cs typeface="EF Circular Light" panose="020B0404020101020102" pitchFamily="34" charset="77"/>
              </a:rPr>
              <a:t>Visit the Baptistery of St. John and the Pisa Cathedral</a:t>
            </a:r>
            <a:endParaRPr lang="en-CA" sz="1067" dirty="0">
              <a:solidFill>
                <a:srgbClr val="FFFFFF"/>
              </a:solidFill>
              <a:latin typeface="EF Circular Light" panose="020B0404020101020102" pitchFamily="34" charset="77"/>
              <a:cs typeface="EF Circular Light" panose="020B0404020101020102" pitchFamily="34" charset="77"/>
            </a:endParaRPr>
          </a:p>
        </p:txBody>
      </p:sp>
      <p:pic>
        <p:nvPicPr>
          <p:cNvPr id="13" name="Picture 24">
            <a:extLst>
              <a:ext uri="{FF2B5EF4-FFF2-40B4-BE49-F238E27FC236}">
                <a16:creationId xmlns:a16="http://schemas.microsoft.com/office/drawing/2014/main" id="{346AB13F-B675-45D4-7615-628A186DA222}"/>
              </a:ext>
            </a:extLst>
          </p:cNvPr>
          <p:cNvPicPr>
            <a:picLocks noChangeAspect="1"/>
          </p:cNvPicPr>
          <p:nvPr>
            <p:custDataLst>
              <p:tags r:id="rId4"/>
            </p:custDataLst>
          </p:nvPr>
        </p:nvPicPr>
        <p:blipFill rotWithShape="1">
          <a:blip r:embed="rId10">
            <a:extLst>
              <a:ext uri="{28A0092B-C50C-407E-A947-70E740481C1C}">
                <a14:useLocalDpi xmlns:a14="http://schemas.microsoft.com/office/drawing/2010/main" val="0"/>
              </a:ext>
            </a:extLst>
          </a:blip>
          <a:srcRect l="2016" r="2016"/>
          <a:stretch/>
        </p:blipFill>
        <p:spPr>
          <a:xfrm>
            <a:off x="4263908" y="1609998"/>
            <a:ext cx="3640121" cy="2844799"/>
          </a:xfrm>
          <a:prstGeom prst="rect">
            <a:avLst/>
          </a:prstGeom>
        </p:spPr>
      </p:pic>
      <p:pic>
        <p:nvPicPr>
          <p:cNvPr id="4" name="Picture 25">
            <a:extLst>
              <a:ext uri="{FF2B5EF4-FFF2-40B4-BE49-F238E27FC236}">
                <a16:creationId xmlns:a16="http://schemas.microsoft.com/office/drawing/2014/main" id="{ED03BC9A-5C20-4702-C9FB-9CD6CFFAA9B4}"/>
              </a:ext>
            </a:extLst>
          </p:cNvPr>
          <p:cNvPicPr>
            <a:picLocks noChangeAspect="1"/>
          </p:cNvPicPr>
          <p:nvPr>
            <p:custDataLst>
              <p:tags r:id="rId5"/>
            </p:custDataLst>
          </p:nvPr>
        </p:nvPicPr>
        <p:blipFill rotWithShape="1">
          <a:blip r:embed="rId11">
            <a:extLst>
              <a:ext uri="{28A0092B-C50C-407E-A947-70E740481C1C}">
                <a14:useLocalDpi xmlns:a14="http://schemas.microsoft.com/office/drawing/2010/main" val="0"/>
              </a:ext>
            </a:extLst>
          </a:blip>
          <a:srcRect l="7358" r="7358"/>
          <a:stretch/>
        </p:blipFill>
        <p:spPr>
          <a:xfrm>
            <a:off x="8121417" y="1609998"/>
            <a:ext cx="3640121" cy="2844799"/>
          </a:xfrm>
          <a:prstGeom prst="rect">
            <a:avLst/>
          </a:prstGeom>
        </p:spPr>
      </p:pic>
    </p:spTree>
    <p:custDataLst>
      <p:custData r:id="rId1"/>
      <p:custData r:id="rId2"/>
    </p:custDataLst>
    <p:extLst>
      <p:ext uri="{BB962C8B-B14F-4D97-AF65-F5344CB8AC3E}">
        <p14:creationId xmlns:p14="http://schemas.microsoft.com/office/powerpoint/2010/main" val="2449881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a:blip r:embed="rId7"/>
          <a:stretch>
            <a:fillRect/>
          </a:stretch>
        </p:blipFill>
        <p:spPr>
          <a:xfrm>
            <a:off x="0" y="-13208"/>
            <a:ext cx="12192000" cy="6858000"/>
          </a:xfrm>
          <a:prstGeom prst="rect">
            <a:avLst/>
          </a:prstGeom>
        </p:spPr>
      </p:pic>
      <p:sp>
        <p:nvSpPr>
          <p:cNvPr id="6" name="TextBox 5">
            <a:extLst>
              <a:ext uri="{FF2B5EF4-FFF2-40B4-BE49-F238E27FC236}">
                <a16:creationId xmlns:a16="http://schemas.microsoft.com/office/drawing/2014/main" id="{2D132DCF-C13E-151C-EF75-9C41391E6D36}"/>
              </a:ext>
            </a:extLst>
          </p:cNvPr>
          <p:cNvSpPr txBox="1">
            <a:spLocks noGrp="1" noRot="1" noMove="1" noResize="1" noEditPoints="1" noAdjustHandles="1" noChangeArrowheads="1" noChangeShapeType="1"/>
          </p:cNvSpPr>
          <p:nvPr/>
        </p:nvSpPr>
        <p:spPr>
          <a:xfrm>
            <a:off x="406399" y="480721"/>
            <a:ext cx="4927600" cy="984885"/>
          </a:xfrm>
          <a:prstGeom prst="rect">
            <a:avLst/>
          </a:prstGeom>
        </p:spPr>
        <p:txBody>
          <a:bodyPr wrap="square" lIns="0" tIns="0" rIns="0" bIns="0" rtlCol="0" anchor="t">
            <a:spAutoFit/>
          </a:bodyPr>
          <a:lstStyle/>
          <a:p>
            <a:pPr defTabSz="609630"/>
            <a:r>
              <a:rPr lang="en-CA" sz="3200" dirty="0">
                <a:solidFill>
                  <a:srgbClr val="FFFFFF"/>
                </a:solidFill>
                <a:latin typeface="EF Circular Medium" panose="020B0604020101020102" pitchFamily="34" charset="77"/>
                <a:cs typeface="EF Circular Medium" panose="020B0604020101020102" pitchFamily="34" charset="77"/>
              </a:rPr>
              <a:t>Switzerland, Italy and France</a:t>
            </a:r>
            <a:endParaRPr lang="en-US" sz="3200" dirty="0">
              <a:solidFill>
                <a:srgbClr val="FFFFFF"/>
              </a:solidFill>
              <a:latin typeface="EF Circular Medium" panose="020B0604020101020102" pitchFamily="34" charset="77"/>
              <a:cs typeface="EF Circular Medium" panose="020B0604020101020102" pitchFamily="34" charset="77"/>
            </a:endParaRPr>
          </a:p>
        </p:txBody>
      </p:sp>
      <p:sp>
        <p:nvSpPr>
          <p:cNvPr id="11" name="TextBox 10">
            <a:extLst>
              <a:ext uri="{FF2B5EF4-FFF2-40B4-BE49-F238E27FC236}">
                <a16:creationId xmlns:a16="http://schemas.microsoft.com/office/drawing/2014/main" id="{9987F423-8792-696F-CBA7-619E94F5095F}"/>
              </a:ext>
            </a:extLst>
          </p:cNvPr>
          <p:cNvSpPr txBox="1">
            <a:spLocks noGrp="1" noRot="1" noMove="1" noResize="1" noEditPoints="1" noAdjustHandles="1" noChangeArrowheads="1" noChangeShapeType="1"/>
          </p:cNvSpPr>
          <p:nvPr/>
        </p:nvSpPr>
        <p:spPr>
          <a:xfrm>
            <a:off x="304800" y="6525684"/>
            <a:ext cx="4784035" cy="235898"/>
          </a:xfrm>
          <a:prstGeom prst="rect">
            <a:avLst/>
          </a:prstGeom>
          <a:noFill/>
        </p:spPr>
        <p:txBody>
          <a:bodyPr wrap="square" rtlCol="0">
            <a:spAutoFit/>
          </a:bodyPr>
          <a:lstStyle/>
          <a:p>
            <a:pPr defTabSz="609630"/>
            <a:r>
              <a:rPr lang="en-US" sz="933" dirty="0">
                <a:solidFill>
                  <a:srgbClr val="FFFFFF"/>
                </a:solidFill>
                <a:latin typeface="EF Circular Light" panose="020B0404020101020102" pitchFamily="34" charset="77"/>
                <a:ea typeface="EF Circular Bold" charset="0"/>
                <a:cs typeface="EF Circular Light" panose="020B0404020101020102" pitchFamily="34" charset="77"/>
              </a:rPr>
              <a:t>EF Educational Tours</a:t>
            </a:r>
          </a:p>
        </p:txBody>
      </p:sp>
      <p:pic>
        <p:nvPicPr>
          <p:cNvPr id="8" name="Picture 11">
            <a:extLst>
              <a:ext uri="{FF2B5EF4-FFF2-40B4-BE49-F238E27FC236}">
                <a16:creationId xmlns:a16="http://schemas.microsoft.com/office/drawing/2014/main" id="{ADC6E038-CDAA-00CB-05AB-703CE6436319}"/>
              </a:ext>
            </a:extLst>
          </p:cNvPr>
          <p:cNvPicPr>
            <a:picLocks noChangeAspect="1"/>
          </p:cNvPicPr>
          <p:nvPr>
            <p:custDataLst>
              <p:tags r:id="rId3"/>
            </p:custDataLst>
          </p:nvPr>
        </p:nvPicPr>
        <p:blipFill rotWithShape="1">
          <a:blip r:embed="rId8">
            <a:extLst>
              <a:ext uri="{28A0092B-C50C-407E-A947-70E740481C1C}">
                <a14:useLocalDpi xmlns:a14="http://schemas.microsoft.com/office/drawing/2010/main" val="0"/>
              </a:ext>
            </a:extLst>
          </a:blip>
          <a:srcRect l="7358" r="7358"/>
          <a:stretch/>
        </p:blipFill>
        <p:spPr>
          <a:xfrm>
            <a:off x="406400" y="1609998"/>
            <a:ext cx="3640121" cy="2844799"/>
          </a:xfrm>
          <a:prstGeom prst="rect">
            <a:avLst/>
          </a:prstGeom>
        </p:spPr>
      </p:pic>
      <p:sp>
        <p:nvSpPr>
          <p:cNvPr id="20" name="TextBox 19">
            <a:extLst>
              <a:ext uri="{FF2B5EF4-FFF2-40B4-BE49-F238E27FC236}">
                <a16:creationId xmlns:a16="http://schemas.microsoft.com/office/drawing/2014/main" id="{FE9FD50A-CF6B-ED7C-509A-A294D0F38EF5}"/>
              </a:ext>
            </a:extLst>
          </p:cNvPr>
          <p:cNvSpPr txBox="1">
            <a:spLocks/>
          </p:cNvSpPr>
          <p:nvPr/>
        </p:nvSpPr>
        <p:spPr>
          <a:xfrm>
            <a:off x="461057" y="4858916"/>
            <a:ext cx="2485343" cy="1518814"/>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10</a:t>
            </a:r>
            <a:br>
              <a:rPr lang="en-CA" sz="1200" dirty="0">
                <a:solidFill>
                  <a:srgbClr val="FFFFFF"/>
                </a:solidFill>
                <a:latin typeface="EF Circular Light" panose="020B0404020101020102" pitchFamily="34" charset="77"/>
                <a:cs typeface="EF Circular Light" panose="020B0404020101020102" pitchFamily="34" charset="77"/>
              </a:rPr>
            </a:br>
            <a:r>
              <a:rPr lang="en-US" sz="1067" dirty="0">
                <a:solidFill>
                  <a:srgbClr val="FFFFFF"/>
                </a:solidFill>
                <a:latin typeface="EF Circular Light" panose="020B0404020101020102" pitchFamily="34" charset="77"/>
                <a:cs typeface="EF Circular Light" panose="020B0404020101020102" pitchFamily="34" charset="77"/>
              </a:rPr>
              <a:t>Take a day trip to Monaco and Eze </a:t>
            </a:r>
          </a:p>
          <a:p>
            <a:pPr defTabSz="609630"/>
            <a:r>
              <a:rPr lang="en-US" sz="1067" dirty="0">
                <a:solidFill>
                  <a:srgbClr val="FFFFFF"/>
                </a:solidFill>
                <a:latin typeface="EF Circular Light" panose="020B0404020101020102" pitchFamily="34" charset="77"/>
                <a:cs typeface="EF Circular Light" panose="020B0404020101020102" pitchFamily="34" charset="77"/>
              </a:rPr>
              <a:t>Visit a French perfume factory</a:t>
            </a:r>
          </a:p>
          <a:p>
            <a:pPr defTabSz="609630"/>
            <a:r>
              <a:rPr lang="en-US" sz="1067" dirty="0">
                <a:solidFill>
                  <a:srgbClr val="FFFFFF"/>
                </a:solidFill>
                <a:latin typeface="EF Circular Light" panose="020B0404020101020102" pitchFamily="34" charset="77"/>
                <a:cs typeface="EF Circular Light" panose="020B0404020101020102" pitchFamily="34" charset="77"/>
              </a:rPr>
              <a:t>Take a walking tour of Nice</a:t>
            </a:r>
          </a:p>
          <a:p>
            <a:pPr defTabSz="609630"/>
            <a:endParaRPr lang="en-US" sz="1067" dirty="0">
              <a:solidFill>
                <a:srgbClr val="FFFFFF"/>
              </a:solidFill>
              <a:latin typeface="EF Circular Light" panose="020B0404020101020102" pitchFamily="34" charset="77"/>
              <a:cs typeface="EF Circular Light" panose="020B0404020101020102" pitchFamily="34" charset="77"/>
            </a:endParaRPr>
          </a:p>
          <a:p>
            <a:pPr defTabSz="609630"/>
            <a:r>
              <a:rPr lang="en-US" sz="1067" dirty="0">
                <a:solidFill>
                  <a:srgbClr val="FFFFFF"/>
                </a:solidFill>
                <a:latin typeface="EF Circular Light" panose="020B0404020101020102" pitchFamily="34" charset="77"/>
                <a:cs typeface="EF Circular Light" panose="020B0404020101020102" pitchFamily="34" charset="77"/>
              </a:rPr>
              <a:t>With your tour director you will see:</a:t>
            </a:r>
          </a:p>
          <a:p>
            <a:pPr defTabSz="609630"/>
            <a:endParaRPr lang="en-US" sz="1067" dirty="0">
              <a:solidFill>
                <a:srgbClr val="FFFFFF"/>
              </a:solidFill>
              <a:latin typeface="EF Circular Light" panose="020B0404020101020102" pitchFamily="34" charset="77"/>
              <a:cs typeface="EF Circular Light" panose="020B0404020101020102" pitchFamily="34" charset="77"/>
            </a:endParaRPr>
          </a:p>
          <a:p>
            <a:pPr defTabSz="609630"/>
            <a:r>
              <a:rPr lang="en-US" sz="1067" dirty="0" err="1">
                <a:solidFill>
                  <a:srgbClr val="FFFFFF"/>
                </a:solidFill>
                <a:latin typeface="EF Circular Light" panose="020B0404020101020102" pitchFamily="34" charset="77"/>
                <a:cs typeface="EF Circular Light" panose="020B0404020101020102" pitchFamily="34" charset="77"/>
              </a:rPr>
              <a:t>Vieille</a:t>
            </a:r>
            <a:r>
              <a:rPr lang="en-US" sz="1067" dirty="0">
                <a:solidFill>
                  <a:srgbClr val="FFFFFF"/>
                </a:solidFill>
                <a:latin typeface="EF Circular Light" panose="020B0404020101020102" pitchFamily="34" charset="77"/>
                <a:cs typeface="EF Circular Light" panose="020B0404020101020102" pitchFamily="34" charset="77"/>
              </a:rPr>
              <a:t> Ville</a:t>
            </a:r>
          </a:p>
          <a:p>
            <a:pPr defTabSz="609630"/>
            <a:r>
              <a:rPr lang="en-US" sz="1067" dirty="0">
                <a:solidFill>
                  <a:srgbClr val="FFFFFF"/>
                </a:solidFill>
                <a:latin typeface="EF Circular Light" panose="020B0404020101020102" pitchFamily="34" charset="77"/>
                <a:cs typeface="EF Circular Light" panose="020B0404020101020102" pitchFamily="34" charset="77"/>
              </a:rPr>
              <a:t>Promenade des </a:t>
            </a:r>
            <a:r>
              <a:rPr lang="en-US" sz="1067" dirty="0" err="1">
                <a:solidFill>
                  <a:srgbClr val="FFFFFF"/>
                </a:solidFill>
                <a:latin typeface="EF Circular Light" panose="020B0404020101020102" pitchFamily="34" charset="77"/>
                <a:cs typeface="EF Circular Light" panose="020B0404020101020102" pitchFamily="34" charset="77"/>
              </a:rPr>
              <a:t>Anglais</a:t>
            </a:r>
            <a:endParaRPr lang="en-CA" sz="1067" dirty="0">
              <a:solidFill>
                <a:srgbClr val="FFFFFF"/>
              </a:solidFill>
              <a:latin typeface="EF Circular Light" panose="020B0404020101020102" pitchFamily="34" charset="77"/>
              <a:cs typeface="EF Circular Light" panose="020B0404020101020102" pitchFamily="34" charset="77"/>
            </a:endParaRPr>
          </a:p>
        </p:txBody>
      </p:sp>
      <p:sp>
        <p:nvSpPr>
          <p:cNvPr id="23" name="TextBox 22">
            <a:extLst>
              <a:ext uri="{FF2B5EF4-FFF2-40B4-BE49-F238E27FC236}">
                <a16:creationId xmlns:a16="http://schemas.microsoft.com/office/drawing/2014/main" id="{91F10BE5-B1A5-E043-872F-C7D849DC12D7}"/>
              </a:ext>
            </a:extLst>
          </p:cNvPr>
          <p:cNvSpPr txBox="1">
            <a:spLocks noGrp="1" noRot="1" noMove="1" noResize="1" noEditPoints="1" noAdjustHandles="1" noChangeArrowheads="1" noChangeShapeType="1"/>
          </p:cNvSpPr>
          <p:nvPr/>
        </p:nvSpPr>
        <p:spPr>
          <a:xfrm>
            <a:off x="4263909" y="4858916"/>
            <a:ext cx="2485343" cy="389787"/>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11</a:t>
            </a:r>
            <a:br>
              <a:rPr lang="en-CA" sz="1200" dirty="0">
                <a:solidFill>
                  <a:srgbClr val="FFFFFF"/>
                </a:solidFill>
                <a:latin typeface="EF Circular Light" panose="020B0404020101020102" pitchFamily="34" charset="77"/>
                <a:cs typeface="EF Circular Light" panose="020B0404020101020102" pitchFamily="34" charset="77"/>
              </a:rPr>
            </a:br>
            <a:r>
              <a:rPr lang="en-CA" sz="1200" dirty="0">
                <a:solidFill>
                  <a:srgbClr val="FFFFFF"/>
                </a:solidFill>
                <a:latin typeface="EF Circular Light" panose="020B0404020101020102" pitchFamily="34" charset="77"/>
                <a:cs typeface="EF Circular Light" panose="020B0404020101020102" pitchFamily="34" charset="77"/>
              </a:rPr>
              <a:t>Depart for home</a:t>
            </a:r>
            <a:endParaRPr lang="en-CA" sz="1067" dirty="0">
              <a:solidFill>
                <a:srgbClr val="FFFFFF"/>
              </a:solidFill>
              <a:latin typeface="EF Circular Light" panose="020B0404020101020102" pitchFamily="34" charset="77"/>
              <a:cs typeface="EF Circular Light" panose="020B0404020101020102" pitchFamily="34" charset="77"/>
            </a:endParaRPr>
          </a:p>
        </p:txBody>
      </p:sp>
      <p:pic>
        <p:nvPicPr>
          <p:cNvPr id="12" name="Picture 24">
            <a:extLst>
              <a:ext uri="{FF2B5EF4-FFF2-40B4-BE49-F238E27FC236}">
                <a16:creationId xmlns:a16="http://schemas.microsoft.com/office/drawing/2014/main" id="{35596AC7-BB26-784A-F91A-9F1BF1837BA0}"/>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t="2345" b="35173"/>
          <a:stretch/>
        </p:blipFill>
        <p:spPr>
          <a:xfrm>
            <a:off x="4263908" y="1609998"/>
            <a:ext cx="3640121" cy="2844799"/>
          </a:xfrm>
          <a:prstGeom prst="rect">
            <a:avLst/>
          </a:prstGeom>
        </p:spPr>
      </p:pic>
    </p:spTree>
    <p:custDataLst>
      <p:custData r:id="rId1"/>
      <p:custData r:id="rId2"/>
    </p:custDataLst>
    <p:extLst>
      <p:ext uri="{BB962C8B-B14F-4D97-AF65-F5344CB8AC3E}">
        <p14:creationId xmlns:p14="http://schemas.microsoft.com/office/powerpoint/2010/main" val="2449217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6707524-F552-3A14-8D9D-6FBA953DFA9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840" t="25558" r="28736" b="23682"/>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F55DCE3F-29C3-38ED-675B-D737196299A3}"/>
              </a:ext>
            </a:extLst>
          </p:cNvPr>
          <p:cNvSpPr/>
          <p:nvPr/>
        </p:nvSpPr>
        <p:spPr>
          <a:xfrm>
            <a:off x="4628127" y="0"/>
            <a:ext cx="75184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2" name="TextBox 1">
            <a:extLst>
              <a:ext uri="{FF2B5EF4-FFF2-40B4-BE49-F238E27FC236}">
                <a16:creationId xmlns:a16="http://schemas.microsoft.com/office/drawing/2014/main" id="{C125D159-D17C-5EAE-71EC-DF699F5566DA}"/>
              </a:ext>
            </a:extLst>
          </p:cNvPr>
          <p:cNvSpPr txBox="1"/>
          <p:nvPr/>
        </p:nvSpPr>
        <p:spPr>
          <a:xfrm>
            <a:off x="6113539" y="1544499"/>
            <a:ext cx="2082800" cy="779701"/>
          </a:xfrm>
          <a:prstGeom prst="rect">
            <a:avLst/>
          </a:prstGeom>
        </p:spPr>
        <p:txBody>
          <a:bodyPr wrap="square" lIns="0" tIns="0" rIns="0" bIns="0" rtlCol="0" anchor="t">
            <a:spAutoFit/>
          </a:bodyPr>
          <a:lstStyle/>
          <a:p>
            <a:pPr defTabSz="609630"/>
            <a:r>
              <a:rPr lang="en-CA" sz="1600" dirty="0">
                <a:solidFill>
                  <a:srgbClr val="FFFFFF"/>
                </a:solidFill>
                <a:latin typeface="EF Circular Light" panose="020B0404020101020102" pitchFamily="34" charset="77"/>
                <a:cs typeface="EF Circular Light" panose="020B0404020101020102" pitchFamily="34" charset="77"/>
              </a:rPr>
              <a:t>Airfare and on-tour transportation</a:t>
            </a:r>
          </a:p>
          <a:p>
            <a:pPr defTabSz="609630">
              <a:spcBef>
                <a:spcPts val="800"/>
              </a:spcBef>
            </a:pPr>
            <a:endParaRPr lang="en-CA" sz="1200" dirty="0">
              <a:solidFill>
                <a:srgbClr val="000000"/>
              </a:solidFill>
              <a:latin typeface="EF Circular Light" panose="020B0404020101020102" pitchFamily="34" charset="77"/>
              <a:cs typeface="EF Circular Light" panose="020B0404020101020102" pitchFamily="34" charset="77"/>
            </a:endParaRPr>
          </a:p>
        </p:txBody>
      </p:sp>
      <p:sp>
        <p:nvSpPr>
          <p:cNvPr id="3" name="TextBox 2">
            <a:extLst>
              <a:ext uri="{FF2B5EF4-FFF2-40B4-BE49-F238E27FC236}">
                <a16:creationId xmlns:a16="http://schemas.microsoft.com/office/drawing/2014/main" id="{792C95C4-8DB4-0106-421D-7EB9B5D47FF2}"/>
              </a:ext>
            </a:extLst>
          </p:cNvPr>
          <p:cNvSpPr txBox="1"/>
          <p:nvPr/>
        </p:nvSpPr>
        <p:spPr>
          <a:xfrm>
            <a:off x="818846" y="889000"/>
            <a:ext cx="3098801" cy="1231106"/>
          </a:xfrm>
          <a:prstGeom prst="rect">
            <a:avLst/>
          </a:prstGeom>
        </p:spPr>
        <p:txBody>
          <a:bodyPr wrap="square" lIns="0" tIns="0" rIns="0" bIns="0" rtlCol="0" anchor="t">
            <a:spAutoFit/>
          </a:bodyPr>
          <a:lstStyle/>
          <a:p>
            <a:pPr defTabSz="609630"/>
            <a:r>
              <a:rPr lang="en-US" sz="4000" dirty="0">
                <a:solidFill>
                  <a:srgbClr val="FFFFFF"/>
                </a:solidFill>
                <a:latin typeface="EF Circular Medium" panose="020B0604020101020102" pitchFamily="34" charset="77"/>
                <a:cs typeface="EF Circular Medium" panose="020B0604020101020102" pitchFamily="34" charset="77"/>
              </a:rPr>
              <a:t>Everything included:</a:t>
            </a:r>
          </a:p>
        </p:txBody>
      </p:sp>
      <p:sp>
        <p:nvSpPr>
          <p:cNvPr id="4" name="TextBox 3">
            <a:extLst>
              <a:ext uri="{FF2B5EF4-FFF2-40B4-BE49-F238E27FC236}">
                <a16:creationId xmlns:a16="http://schemas.microsoft.com/office/drawing/2014/main" id="{7CB12FA4-DE43-038A-B73F-04D84240F82B}"/>
              </a:ext>
            </a:extLst>
          </p:cNvPr>
          <p:cNvSpPr txBox="1"/>
          <p:nvPr/>
        </p:nvSpPr>
        <p:spPr>
          <a:xfrm>
            <a:off x="9423400" y="1564253"/>
            <a:ext cx="2082800" cy="533479"/>
          </a:xfrm>
          <a:prstGeom prst="rect">
            <a:avLst/>
          </a:prstGeom>
        </p:spPr>
        <p:txBody>
          <a:bodyPr wrap="square" lIns="0" tIns="0" rIns="0" bIns="0" rtlCol="0" anchor="t">
            <a:spAutoFit/>
          </a:bodyPr>
          <a:lstStyle/>
          <a:p>
            <a:pPr defTabSz="609630"/>
            <a:r>
              <a:rPr lang="en-CA" sz="1600" dirty="0">
                <a:solidFill>
                  <a:srgbClr val="FFFFFF"/>
                </a:solidFill>
                <a:latin typeface="EF Circular Light" panose="020B0404020101020102" pitchFamily="34" charset="77"/>
                <a:cs typeface="EF Circular Light" panose="020B0404020101020102" pitchFamily="34" charset="77"/>
              </a:rPr>
              <a:t>Hotel accommodations</a:t>
            </a:r>
          </a:p>
          <a:p>
            <a:pPr defTabSz="609630">
              <a:spcBef>
                <a:spcPts val="800"/>
              </a:spcBef>
            </a:pPr>
            <a:endParaRPr lang="en-CA" sz="1200" dirty="0">
              <a:solidFill>
                <a:srgbClr val="FFFFFF"/>
              </a:solidFill>
              <a:latin typeface="EF Circular Book" panose="020B0604020101020102" pitchFamily="34" charset="77"/>
              <a:cs typeface="EF Circular Book" panose="020B0604020101020102" pitchFamily="34" charset="77"/>
            </a:endParaRPr>
          </a:p>
        </p:txBody>
      </p:sp>
      <p:sp>
        <p:nvSpPr>
          <p:cNvPr id="6" name="TextBox 5">
            <a:extLst>
              <a:ext uri="{FF2B5EF4-FFF2-40B4-BE49-F238E27FC236}">
                <a16:creationId xmlns:a16="http://schemas.microsoft.com/office/drawing/2014/main" id="{1BB7C5F9-1FE5-CD11-701C-9B8D9B7F1379}"/>
              </a:ext>
            </a:extLst>
          </p:cNvPr>
          <p:cNvSpPr txBox="1"/>
          <p:nvPr/>
        </p:nvSpPr>
        <p:spPr>
          <a:xfrm>
            <a:off x="6096000" y="2852524"/>
            <a:ext cx="2082800" cy="533479"/>
          </a:xfrm>
          <a:prstGeom prst="rect">
            <a:avLst/>
          </a:prstGeom>
        </p:spPr>
        <p:txBody>
          <a:bodyPr wrap="square" lIns="0" tIns="0" rIns="0" bIns="0" rtlCol="0" anchor="t">
            <a:spAutoFit/>
          </a:bodyPr>
          <a:lstStyle/>
          <a:p>
            <a:pPr defTabSz="609630"/>
            <a:r>
              <a:rPr lang="en-CA" sz="1600" dirty="0">
                <a:solidFill>
                  <a:srgbClr val="FFFFFF"/>
                </a:solidFill>
                <a:latin typeface="EF Circular Light" panose="020B0404020101020102" pitchFamily="34" charset="77"/>
                <a:cs typeface="EF Circular Light" panose="020B0404020101020102" pitchFamily="34" charset="77"/>
              </a:rPr>
              <a:t>Group meals</a:t>
            </a:r>
          </a:p>
          <a:p>
            <a:pPr defTabSz="609630">
              <a:spcBef>
                <a:spcPts val="800"/>
              </a:spcBef>
            </a:pPr>
            <a:endParaRPr lang="en-CA" sz="1200" dirty="0">
              <a:solidFill>
                <a:srgbClr val="FFFFFF"/>
              </a:solidFill>
              <a:latin typeface="EF Circular Book" panose="020B0604020101020102" pitchFamily="34" charset="77"/>
              <a:cs typeface="EF Circular Book" panose="020B0604020101020102" pitchFamily="34" charset="77"/>
            </a:endParaRPr>
          </a:p>
        </p:txBody>
      </p:sp>
      <p:sp>
        <p:nvSpPr>
          <p:cNvPr id="7" name="TextBox 6">
            <a:extLst>
              <a:ext uri="{FF2B5EF4-FFF2-40B4-BE49-F238E27FC236}">
                <a16:creationId xmlns:a16="http://schemas.microsoft.com/office/drawing/2014/main" id="{56B83138-937F-4B4B-115C-00ADA5B99865}"/>
              </a:ext>
            </a:extLst>
          </p:cNvPr>
          <p:cNvSpPr txBox="1"/>
          <p:nvPr/>
        </p:nvSpPr>
        <p:spPr>
          <a:xfrm>
            <a:off x="6113539" y="4119017"/>
            <a:ext cx="2082800" cy="779701"/>
          </a:xfrm>
          <a:prstGeom prst="rect">
            <a:avLst/>
          </a:prstGeom>
        </p:spPr>
        <p:txBody>
          <a:bodyPr wrap="square" lIns="0" tIns="0" rIns="0" bIns="0" rtlCol="0" anchor="t">
            <a:spAutoFit/>
          </a:bodyPr>
          <a:lstStyle/>
          <a:p>
            <a:pPr defTabSz="609630"/>
            <a:r>
              <a:rPr lang="en-CA" sz="1600" dirty="0">
                <a:solidFill>
                  <a:srgbClr val="FFFFFF"/>
                </a:solidFill>
                <a:latin typeface="EF Circular Light" panose="020B0404020101020102" pitchFamily="34" charset="77"/>
                <a:cs typeface="EF Circular Light" panose="020B0404020101020102" pitchFamily="34" charset="77"/>
              </a:rPr>
              <a:t>Guided tours, activities and entries</a:t>
            </a:r>
          </a:p>
          <a:p>
            <a:pPr defTabSz="609630">
              <a:spcBef>
                <a:spcPts val="800"/>
              </a:spcBef>
            </a:pPr>
            <a:endParaRPr lang="en-CA" sz="1200" dirty="0">
              <a:solidFill>
                <a:srgbClr val="FFFFFF"/>
              </a:solidFill>
              <a:latin typeface="EF Circular Book" panose="020B0604020101020102" pitchFamily="34" charset="77"/>
              <a:cs typeface="EF Circular Book" panose="020B0604020101020102" pitchFamily="34" charset="77"/>
            </a:endParaRPr>
          </a:p>
        </p:txBody>
      </p:sp>
      <p:sp>
        <p:nvSpPr>
          <p:cNvPr id="8" name="TextBox 7">
            <a:extLst>
              <a:ext uri="{FF2B5EF4-FFF2-40B4-BE49-F238E27FC236}">
                <a16:creationId xmlns:a16="http://schemas.microsoft.com/office/drawing/2014/main" id="{04F90C3A-9AF0-2ABC-6C0C-AA49E9E94DC5}"/>
              </a:ext>
            </a:extLst>
          </p:cNvPr>
          <p:cNvSpPr txBox="1"/>
          <p:nvPr/>
        </p:nvSpPr>
        <p:spPr>
          <a:xfrm>
            <a:off x="9423400" y="2847074"/>
            <a:ext cx="2082800" cy="533479"/>
          </a:xfrm>
          <a:prstGeom prst="rect">
            <a:avLst/>
          </a:prstGeom>
        </p:spPr>
        <p:txBody>
          <a:bodyPr wrap="square" lIns="0" tIns="0" rIns="0" bIns="0" rtlCol="0" anchor="t">
            <a:spAutoFit/>
          </a:bodyPr>
          <a:lstStyle/>
          <a:p>
            <a:pPr defTabSz="609630"/>
            <a:r>
              <a:rPr lang="en-CA" sz="1600" dirty="0">
                <a:solidFill>
                  <a:srgbClr val="FFFFFF"/>
                </a:solidFill>
                <a:latin typeface="EF Circular Light" panose="020B0404020101020102" pitchFamily="34" charset="77"/>
                <a:cs typeface="EF Circular Light" panose="020B0404020101020102" pitchFamily="34" charset="77"/>
              </a:rPr>
              <a:t>Full-time Tour Director</a:t>
            </a:r>
          </a:p>
          <a:p>
            <a:pPr defTabSz="609630">
              <a:spcBef>
                <a:spcPts val="800"/>
              </a:spcBef>
            </a:pPr>
            <a:endParaRPr lang="en-CA" sz="1200" dirty="0">
              <a:solidFill>
                <a:srgbClr val="FFFFFF"/>
              </a:solidFill>
              <a:latin typeface="EF Circular Book" panose="020B0604020101020102" pitchFamily="34" charset="77"/>
              <a:cs typeface="EF Circular Book" panose="020B0604020101020102" pitchFamily="34" charset="77"/>
            </a:endParaRPr>
          </a:p>
        </p:txBody>
      </p:sp>
      <p:sp>
        <p:nvSpPr>
          <p:cNvPr id="10" name="TextBox 9">
            <a:extLst>
              <a:ext uri="{FF2B5EF4-FFF2-40B4-BE49-F238E27FC236}">
                <a16:creationId xmlns:a16="http://schemas.microsoft.com/office/drawing/2014/main" id="{047C50F7-FCAB-FF56-6808-483E548A5B2C}"/>
              </a:ext>
            </a:extLst>
          </p:cNvPr>
          <p:cNvSpPr txBox="1"/>
          <p:nvPr/>
        </p:nvSpPr>
        <p:spPr>
          <a:xfrm>
            <a:off x="6113539" y="5462529"/>
            <a:ext cx="2082800" cy="533479"/>
          </a:xfrm>
          <a:prstGeom prst="rect">
            <a:avLst/>
          </a:prstGeom>
        </p:spPr>
        <p:txBody>
          <a:bodyPr wrap="square" lIns="0" tIns="0" rIns="0" bIns="0" rtlCol="0" anchor="t">
            <a:spAutoFit/>
          </a:bodyPr>
          <a:lstStyle/>
          <a:p>
            <a:pPr defTabSz="609630"/>
            <a:r>
              <a:rPr lang="en-CA" sz="1600" dirty="0">
                <a:solidFill>
                  <a:srgbClr val="FFFFFF"/>
                </a:solidFill>
                <a:latin typeface="EF Circular Light" panose="020B0404020101020102" pitchFamily="34" charset="77"/>
                <a:cs typeface="EF Circular Light" panose="020B0404020101020102" pitchFamily="34" charset="77"/>
              </a:rPr>
              <a:t>Travel gear</a:t>
            </a:r>
          </a:p>
          <a:p>
            <a:pPr defTabSz="609630">
              <a:spcBef>
                <a:spcPts val="800"/>
              </a:spcBef>
            </a:pPr>
            <a:endParaRPr lang="en-CA" sz="1200" dirty="0">
              <a:solidFill>
                <a:srgbClr val="FFFFFF"/>
              </a:solidFill>
              <a:latin typeface="EF Circular Book" panose="020B0604020101020102" pitchFamily="34" charset="77"/>
              <a:cs typeface="EF Circular Book" panose="020B0604020101020102" pitchFamily="34" charset="77"/>
            </a:endParaRPr>
          </a:p>
        </p:txBody>
      </p:sp>
      <p:pic>
        <p:nvPicPr>
          <p:cNvPr id="12" name="Picture 11">
            <a:extLst>
              <a:ext uri="{FF2B5EF4-FFF2-40B4-BE49-F238E27FC236}">
                <a16:creationId xmlns:a16="http://schemas.microsoft.com/office/drawing/2014/main" id="{77D993EA-5886-8960-E91D-8E9C888962BB}"/>
              </a:ext>
            </a:extLst>
          </p:cNvPr>
          <p:cNvPicPr>
            <a:picLocks noChangeAspect="1"/>
          </p:cNvPicPr>
          <p:nvPr/>
        </p:nvPicPr>
        <p:blipFill>
          <a:blip r:embed="rId5"/>
          <a:stretch>
            <a:fillRect/>
          </a:stretch>
        </p:blipFill>
        <p:spPr>
          <a:xfrm>
            <a:off x="5487948" y="1516584"/>
            <a:ext cx="468389" cy="468389"/>
          </a:xfrm>
          <a:prstGeom prst="rect">
            <a:avLst/>
          </a:prstGeom>
        </p:spPr>
      </p:pic>
      <p:pic>
        <p:nvPicPr>
          <p:cNvPr id="13" name="Picture 12">
            <a:extLst>
              <a:ext uri="{FF2B5EF4-FFF2-40B4-BE49-F238E27FC236}">
                <a16:creationId xmlns:a16="http://schemas.microsoft.com/office/drawing/2014/main" id="{6ECDA39E-96C1-671B-6233-A69679645669}"/>
              </a:ext>
            </a:extLst>
          </p:cNvPr>
          <p:cNvPicPr>
            <a:picLocks noChangeAspect="1"/>
          </p:cNvPicPr>
          <p:nvPr/>
        </p:nvPicPr>
        <p:blipFill>
          <a:blip r:embed="rId6"/>
          <a:stretch>
            <a:fillRect/>
          </a:stretch>
        </p:blipFill>
        <p:spPr>
          <a:xfrm>
            <a:off x="8763000" y="1563534"/>
            <a:ext cx="519161" cy="300567"/>
          </a:xfrm>
          <a:prstGeom prst="rect">
            <a:avLst/>
          </a:prstGeom>
        </p:spPr>
      </p:pic>
      <p:pic>
        <p:nvPicPr>
          <p:cNvPr id="16" name="Picture 15">
            <a:extLst>
              <a:ext uri="{FF2B5EF4-FFF2-40B4-BE49-F238E27FC236}">
                <a16:creationId xmlns:a16="http://schemas.microsoft.com/office/drawing/2014/main" id="{A9AA241E-FB1D-A471-2F15-EBB8C5A78667}"/>
              </a:ext>
            </a:extLst>
          </p:cNvPr>
          <p:cNvPicPr>
            <a:picLocks noChangeAspect="1"/>
          </p:cNvPicPr>
          <p:nvPr/>
        </p:nvPicPr>
        <p:blipFill>
          <a:blip r:embed="rId7"/>
          <a:stretch>
            <a:fillRect/>
          </a:stretch>
        </p:blipFill>
        <p:spPr>
          <a:xfrm>
            <a:off x="5603609" y="2755196"/>
            <a:ext cx="237067" cy="414867"/>
          </a:xfrm>
          <a:prstGeom prst="rect">
            <a:avLst/>
          </a:prstGeom>
        </p:spPr>
      </p:pic>
      <p:pic>
        <p:nvPicPr>
          <p:cNvPr id="17" name="Picture 16">
            <a:extLst>
              <a:ext uri="{FF2B5EF4-FFF2-40B4-BE49-F238E27FC236}">
                <a16:creationId xmlns:a16="http://schemas.microsoft.com/office/drawing/2014/main" id="{F27ABCB3-C96A-07D0-4AB1-393541DF0B6A}"/>
              </a:ext>
            </a:extLst>
          </p:cNvPr>
          <p:cNvPicPr>
            <a:picLocks noChangeAspect="1"/>
          </p:cNvPicPr>
          <p:nvPr/>
        </p:nvPicPr>
        <p:blipFill>
          <a:blip r:embed="rId8"/>
          <a:stretch>
            <a:fillRect/>
          </a:stretch>
        </p:blipFill>
        <p:spPr>
          <a:xfrm>
            <a:off x="8869928" y="2755196"/>
            <a:ext cx="309033" cy="380349"/>
          </a:xfrm>
          <a:prstGeom prst="rect">
            <a:avLst/>
          </a:prstGeom>
        </p:spPr>
      </p:pic>
      <p:pic>
        <p:nvPicPr>
          <p:cNvPr id="19" name="Picture 18">
            <a:extLst>
              <a:ext uri="{FF2B5EF4-FFF2-40B4-BE49-F238E27FC236}">
                <a16:creationId xmlns:a16="http://schemas.microsoft.com/office/drawing/2014/main" id="{6684E799-7C89-20BF-B2D5-CCEEE4CD3B51}"/>
              </a:ext>
            </a:extLst>
          </p:cNvPr>
          <p:cNvPicPr>
            <a:picLocks noChangeAspect="1"/>
          </p:cNvPicPr>
          <p:nvPr/>
        </p:nvPicPr>
        <p:blipFill>
          <a:blip r:embed="rId9"/>
          <a:stretch>
            <a:fillRect/>
          </a:stretch>
        </p:blipFill>
        <p:spPr>
          <a:xfrm>
            <a:off x="5530873" y="4117734"/>
            <a:ext cx="382539" cy="300567"/>
          </a:xfrm>
          <a:prstGeom prst="rect">
            <a:avLst/>
          </a:prstGeom>
        </p:spPr>
      </p:pic>
      <p:pic>
        <p:nvPicPr>
          <p:cNvPr id="20" name="Picture 19">
            <a:extLst>
              <a:ext uri="{FF2B5EF4-FFF2-40B4-BE49-F238E27FC236}">
                <a16:creationId xmlns:a16="http://schemas.microsoft.com/office/drawing/2014/main" id="{8277A852-6D23-16EF-E794-2622ADFE1083}"/>
              </a:ext>
            </a:extLst>
          </p:cNvPr>
          <p:cNvPicPr>
            <a:picLocks noChangeAspect="1"/>
          </p:cNvPicPr>
          <p:nvPr/>
        </p:nvPicPr>
        <p:blipFill>
          <a:blip r:embed="rId10"/>
          <a:stretch>
            <a:fillRect/>
          </a:stretch>
        </p:blipFill>
        <p:spPr>
          <a:xfrm>
            <a:off x="5626337" y="5365972"/>
            <a:ext cx="249767" cy="363297"/>
          </a:xfrm>
          <a:prstGeom prst="rect">
            <a:avLst/>
          </a:prstGeom>
        </p:spPr>
      </p:pic>
      <p:sp>
        <p:nvSpPr>
          <p:cNvPr id="5" name="TextBox 4">
            <a:extLst>
              <a:ext uri="{FF2B5EF4-FFF2-40B4-BE49-F238E27FC236}">
                <a16:creationId xmlns:a16="http://schemas.microsoft.com/office/drawing/2014/main" id="{559891D2-BE25-81EC-FA60-1F3C4FF7AEB8}"/>
              </a:ext>
            </a:extLst>
          </p:cNvPr>
          <p:cNvSpPr txBox="1">
            <a:spLocks noGrp="1" noRot="1" noMove="1" noResize="1" noEditPoints="1" noAdjustHandles="1" noChangeArrowheads="1" noChangeShapeType="1"/>
          </p:cNvSpPr>
          <p:nvPr/>
        </p:nvSpPr>
        <p:spPr>
          <a:xfrm>
            <a:off x="8174829" y="6489277"/>
            <a:ext cx="3895164" cy="369332"/>
          </a:xfrm>
          <a:prstGeom prst="rect">
            <a:avLst/>
          </a:prstGeom>
          <a:noFill/>
        </p:spPr>
        <p:txBody>
          <a:bodyPr wrap="square" rtlCol="0">
            <a:spAutoFit/>
          </a:bodyPr>
          <a:lstStyle/>
          <a:p>
            <a:pPr algn="r"/>
            <a:r>
              <a:rPr lang="en-US" sz="900" b="0" i="0" strike="noStrike" dirty="0">
                <a:solidFill>
                  <a:schemeClr val="bg1"/>
                </a:solidFill>
                <a:effectLst/>
                <a:latin typeface="EF Circular Light" panose="020B0404020101020102" pitchFamily="34" charset="0"/>
                <a:cs typeface="EF Circular Light" panose="020B0404020101020102" pitchFamily="34" charset="0"/>
              </a:rPr>
              <a:t>Registration Numbers: TICO-2395858 | CPBC-73991 | OPC-70273</a:t>
            </a:r>
            <a:endParaRPr lang="en-US" sz="900" b="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
        <p:nvSpPr>
          <p:cNvPr id="14" name="TextBox 13">
            <a:extLst>
              <a:ext uri="{FF2B5EF4-FFF2-40B4-BE49-F238E27FC236}">
                <a16:creationId xmlns:a16="http://schemas.microsoft.com/office/drawing/2014/main" id="{7EF5658F-FC95-DA24-FA49-FECC9DA6DC5C}"/>
              </a:ext>
            </a:extLst>
          </p:cNvPr>
          <p:cNvSpPr txBox="1">
            <a:spLocks noGrp="1" noRot="1" noMove="1" noResize="1" noEditPoints="1" noAdjustHandles="1" noChangeArrowheads="1" noChangeShapeType="1"/>
          </p:cNvSpPr>
          <p:nvPr/>
        </p:nvSpPr>
        <p:spPr>
          <a:xfrm>
            <a:off x="122007" y="6489277"/>
            <a:ext cx="3895164" cy="369332"/>
          </a:xfrm>
          <a:prstGeom prst="rect">
            <a:avLst/>
          </a:prstGeom>
          <a:noFill/>
        </p:spPr>
        <p:txBody>
          <a:bodyPr wrap="square" rtlCol="0">
            <a:spAutoFit/>
          </a:bodyPr>
          <a:lstStyle/>
          <a:p>
            <a:r>
              <a:rPr lang="en-US" sz="900" i="0" strike="noStrike" dirty="0">
                <a:solidFill>
                  <a:schemeClr val="bg1"/>
                </a:solidFill>
                <a:effectLst/>
                <a:latin typeface="EF Circular Light" panose="020B0404020101020102" pitchFamily="34" charset="0"/>
                <a:cs typeface="EF Circular Light" panose="020B0404020101020102" pitchFamily="34" charset="0"/>
              </a:rPr>
              <a:t>© 2023 Signum International AG  |  EF Educational Tours |  eftours.ca</a:t>
            </a:r>
            <a:endParaRPr lang="en-US" sz="90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Tree>
    <p:extLst>
      <p:ext uri="{BB962C8B-B14F-4D97-AF65-F5344CB8AC3E}">
        <p14:creationId xmlns:p14="http://schemas.microsoft.com/office/powerpoint/2010/main" val="1416070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198905B-D98D-90DC-6324-4C889FDAB546}"/>
              </a:ext>
            </a:extLst>
          </p:cNvPr>
          <p:cNvPicPr>
            <a:picLocks noGrp="1" noRot="1" noChangeAspect="1" noMove="1" noResize="1" noEditPoints="1" noAdjustHandles="1" noChangeArrowheads="1" noChangeShapeType="1" noCrop="1"/>
          </p:cNvPicPr>
          <p:nvPr/>
        </p:nvPicPr>
        <p:blipFill rotWithShape="1">
          <a:blip r:embed="rId5">
            <a:extLst>
              <a:ext uri="{96DAC541-7B7A-43D3-8B79-37D633B846F1}">
                <asvg:svgBlip xmlns:asvg="http://schemas.microsoft.com/office/drawing/2016/SVG/main" r:embed="rId6"/>
              </a:ext>
            </a:extLst>
          </a:blip>
          <a:srcRect l="51376" t="29262" r="16849" b="20064"/>
          <a:stretch/>
        </p:blipFill>
        <p:spPr>
          <a:xfrm rot="10800000">
            <a:off x="0" y="0"/>
            <a:ext cx="6920917" cy="6858000"/>
          </a:xfrm>
          <a:prstGeom prst="rect">
            <a:avLst/>
          </a:prstGeom>
        </p:spPr>
      </p:pic>
      <p:sp>
        <p:nvSpPr>
          <p:cNvPr id="3" name="text" descr="{&quot;templafy&quot;:{&quot;id&quot;:&quot;6b6c888e-5bed-4889-b0fe-a6247f2d596a&quot;}}" title="Form.RCDeckMonthly">
            <a:extLst>
              <a:ext uri="{FF2B5EF4-FFF2-40B4-BE49-F238E27FC236}">
                <a16:creationId xmlns:a16="http://schemas.microsoft.com/office/drawing/2014/main" id="{377FB0DA-4506-042B-00EA-C33F31EEBBE8}"/>
              </a:ext>
            </a:extLst>
          </p:cNvPr>
          <p:cNvSpPr txBox="1">
            <a:spLocks noGrp="1" noRot="1" noMove="1" noResize="1" noEditPoints="1" noAdjustHandles="1" noChangeArrowheads="1" noChangeShapeType="1"/>
          </p:cNvSpPr>
          <p:nvPr/>
        </p:nvSpPr>
        <p:spPr>
          <a:xfrm>
            <a:off x="1758926" y="3105834"/>
            <a:ext cx="3239348" cy="646331"/>
          </a:xfrm>
          <a:prstGeom prst="rect">
            <a:avLst/>
          </a:prstGeom>
          <a:noFill/>
        </p:spPr>
        <p:txBody>
          <a:bodyPr wrap="none" rtlCol="0">
            <a:spAutoFit/>
          </a:bodyPr>
          <a:lstStyle/>
          <a:p>
            <a:pPr algn="ctr"/>
            <a:r>
              <a:rPr sz="3600" b="1" dirty="0">
                <a:solidFill>
                  <a:schemeClr val="bg1"/>
                </a:solidFill>
                <a:latin typeface="EF Circular Bold" panose="020B0804020101010102" pitchFamily="34" charset="0"/>
                <a:cs typeface="EF Circular Bold" panose="020B0804020101010102" pitchFamily="34" charset="0"/>
              </a:rPr>
              <a:t>$</a:t>
            </a:r>
            <a:r>
              <a:rPr lang="en-US" sz="3600" b="1" dirty="0">
                <a:solidFill>
                  <a:schemeClr val="bg1"/>
                </a:solidFill>
                <a:latin typeface="EF Circular Bold" panose="020B0804020101010102" pitchFamily="34" charset="0"/>
                <a:cs typeface="EF Circular Bold" panose="020B0804020101010102" pitchFamily="34" charset="0"/>
              </a:rPr>
              <a:t>262 /month*</a:t>
            </a:r>
            <a:endParaRPr sz="3600" b="1" dirty="0">
              <a:solidFill>
                <a:schemeClr val="bg1"/>
              </a:solidFill>
              <a:latin typeface="EF Circular Bold" panose="020B0804020101010102" pitchFamily="34" charset="0"/>
              <a:cs typeface="EF Circular Bold" panose="020B0804020101010102" pitchFamily="34" charset="0"/>
            </a:endParaRPr>
          </a:p>
        </p:txBody>
      </p:sp>
      <p:sp>
        <p:nvSpPr>
          <p:cNvPr id="2" name="TextBox 1">
            <a:extLst>
              <a:ext uri="{FF2B5EF4-FFF2-40B4-BE49-F238E27FC236}">
                <a16:creationId xmlns:a16="http://schemas.microsoft.com/office/drawing/2014/main" id="{ACE0D816-FD21-8C7F-FCF9-F6A087E26946}"/>
              </a:ext>
            </a:extLst>
          </p:cNvPr>
          <p:cNvSpPr txBox="1">
            <a:spLocks noGrp="1" noRot="1" noMove="1" noResize="1" noEditPoints="1" noAdjustHandles="1" noChangeArrowheads="1" noChangeShapeType="1"/>
          </p:cNvSpPr>
          <p:nvPr/>
        </p:nvSpPr>
        <p:spPr>
          <a:xfrm>
            <a:off x="7094112" y="6246253"/>
            <a:ext cx="34161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EF Circular Medium"/>
                <a:ea typeface="Calibri"/>
                <a:cs typeface="Calibri"/>
              </a:rPr>
              <a:t>Price valid until: </a:t>
            </a:r>
            <a:r>
              <a:rPr lang="en-US" sz="1100" dirty="0">
                <a:latin typeface="EF Circular Light"/>
                <a:ea typeface="Calibri"/>
                <a:cs typeface="Calibri"/>
              </a:rPr>
              <a:t>May 31, 2025</a:t>
            </a:r>
          </a:p>
        </p:txBody>
      </p:sp>
      <p:pic>
        <p:nvPicPr>
          <p:cNvPr id="5" name="Picture 4">
            <a:extLst>
              <a:ext uri="{FF2B5EF4-FFF2-40B4-BE49-F238E27FC236}">
                <a16:creationId xmlns:a16="http://schemas.microsoft.com/office/drawing/2014/main" id="{F840DB44-AB56-287A-AA20-B73A89BB02D0}"/>
              </a:ext>
            </a:extLst>
          </p:cNvPr>
          <p:cNvPicPr>
            <a:picLocks noChangeAspect="1"/>
          </p:cNvPicPr>
          <p:nvPr/>
        </p:nvPicPr>
        <p:blipFill>
          <a:blip r:embed="rId7"/>
          <a:stretch>
            <a:fillRect/>
          </a:stretch>
        </p:blipFill>
        <p:spPr>
          <a:xfrm>
            <a:off x="7571158" y="143145"/>
            <a:ext cx="3600953" cy="5925377"/>
          </a:xfrm>
          <a:prstGeom prst="rect">
            <a:avLst/>
          </a:prstGeom>
        </p:spPr>
      </p:pic>
    </p:spTree>
    <p:custDataLst>
      <p:custData r:id="rId1"/>
      <p:custData r:id="rId2"/>
    </p:custDataLst>
    <p:extLst>
      <p:ext uri="{BB962C8B-B14F-4D97-AF65-F5344CB8AC3E}">
        <p14:creationId xmlns:p14="http://schemas.microsoft.com/office/powerpoint/2010/main" val="1679318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6C4D63F-8A8E-7137-16A0-FF1C4FBFED1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7177" t="29262" r="16849" b="20064"/>
          <a:stretch/>
        </p:blipFill>
        <p:spPr>
          <a:xfrm rot="10800000">
            <a:off x="0" y="0"/>
            <a:ext cx="12192000" cy="6858000"/>
          </a:xfrm>
          <a:prstGeom prst="rect">
            <a:avLst/>
          </a:prstGeom>
        </p:spPr>
      </p:pic>
      <p:pic>
        <p:nvPicPr>
          <p:cNvPr id="8" name="Picture 7">
            <a:extLst>
              <a:ext uri="{FF2B5EF4-FFF2-40B4-BE49-F238E27FC236}">
                <a16:creationId xmlns:a16="http://schemas.microsoft.com/office/drawing/2014/main" id="{C7E9DE56-AC6B-75A7-3B92-CADAEBD4D999}"/>
              </a:ext>
            </a:extLst>
          </p:cNvPr>
          <p:cNvPicPr>
            <a:picLocks noChangeAspect="1"/>
          </p:cNvPicPr>
          <p:nvPr/>
        </p:nvPicPr>
        <p:blipFill>
          <a:blip r:embed="rId5"/>
          <a:stretch>
            <a:fillRect/>
          </a:stretch>
        </p:blipFill>
        <p:spPr>
          <a:xfrm>
            <a:off x="2209800" y="1601690"/>
            <a:ext cx="7772400" cy="4054395"/>
          </a:xfrm>
          <a:prstGeom prst="rect">
            <a:avLst/>
          </a:prstGeom>
          <a:effectLst>
            <a:outerShdw blurRad="271337" dist="50800" dir="5400000" algn="ctr" rotWithShape="0">
              <a:srgbClr val="C00000">
                <a:alpha val="98000"/>
              </a:srgbClr>
            </a:outerShdw>
          </a:effectLst>
        </p:spPr>
      </p:pic>
      <p:sp>
        <p:nvSpPr>
          <p:cNvPr id="4" name="TextBox 3">
            <a:extLst>
              <a:ext uri="{FF2B5EF4-FFF2-40B4-BE49-F238E27FC236}">
                <a16:creationId xmlns:a16="http://schemas.microsoft.com/office/drawing/2014/main" id="{3CCCF28A-C927-52A8-7651-71755D875032}"/>
              </a:ext>
            </a:extLst>
          </p:cNvPr>
          <p:cNvSpPr txBox="1"/>
          <p:nvPr/>
        </p:nvSpPr>
        <p:spPr>
          <a:xfrm>
            <a:off x="2667000" y="3075144"/>
            <a:ext cx="66802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500" b="1" i="0" u="none" strike="noStrike" kern="1200" cap="none" spc="0" normalizeH="0" baseline="0" noProof="0" dirty="0">
                <a:ln>
                  <a:noFill/>
                </a:ln>
                <a:solidFill>
                  <a:srgbClr val="000000"/>
                </a:solidFill>
                <a:effectLst/>
                <a:uLnTx/>
                <a:uFillTx/>
                <a:latin typeface="EF Circular Bold" panose="020B0604020101020102" pitchFamily="34" charset="77"/>
                <a:ea typeface="+mn-ea"/>
                <a:cs typeface="EF Circular Bold" panose="020B0604020101020102" pitchFamily="34" charset="77"/>
              </a:rPr>
              <a:t>$200 off!!</a:t>
            </a:r>
          </a:p>
        </p:txBody>
      </p:sp>
      <p:sp>
        <p:nvSpPr>
          <p:cNvPr id="5" name="TextBox 4">
            <a:extLst>
              <a:ext uri="{FF2B5EF4-FFF2-40B4-BE49-F238E27FC236}">
                <a16:creationId xmlns:a16="http://schemas.microsoft.com/office/drawing/2014/main" id="{E745F56B-6B4A-0D5C-EF36-7C97B679AB79}"/>
              </a:ext>
            </a:extLst>
          </p:cNvPr>
          <p:cNvSpPr txBox="1"/>
          <p:nvPr/>
        </p:nvSpPr>
        <p:spPr>
          <a:xfrm>
            <a:off x="4680848" y="2428640"/>
            <a:ext cx="26525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EF Circular Light" panose="020B0404020101020102" pitchFamily="34" charset="77"/>
                <a:ea typeface="+mn-ea"/>
                <a:cs typeface="EF Circular Light" panose="020B0404020101020102" pitchFamily="34" charset="77"/>
              </a:rPr>
              <a:t>Enroll by </a:t>
            </a:r>
            <a:r>
              <a:rPr lang="en-CA" sz="1600" dirty="0">
                <a:solidFill>
                  <a:srgbClr val="000000"/>
                </a:solidFill>
                <a:latin typeface="EF Circular Light" panose="020B0404020101020102" pitchFamily="34" charset="77"/>
                <a:cs typeface="EF Circular Light" panose="020B0404020101020102" pitchFamily="34" charset="77"/>
              </a:rPr>
              <a:t>June 30</a:t>
            </a:r>
            <a:r>
              <a:rPr kumimoji="0" lang="en-CA" sz="1600" b="0" i="0" u="none" strike="noStrike" kern="1200" cap="none" spc="0" normalizeH="0" baseline="0" noProof="0" dirty="0">
                <a:ln>
                  <a:noFill/>
                </a:ln>
                <a:solidFill>
                  <a:srgbClr val="000000"/>
                </a:solidFill>
                <a:effectLst/>
                <a:uLnTx/>
                <a:uFillTx/>
                <a:latin typeface="EF Circular Light" panose="020B0404020101020102" pitchFamily="34" charset="77"/>
                <a:ea typeface="+mn-ea"/>
                <a:cs typeface="EF Circular Light" panose="020B0404020101020102" pitchFamily="34" charset="77"/>
              </a:rPr>
              <a:t> for</a:t>
            </a:r>
          </a:p>
        </p:txBody>
      </p:sp>
      <p:sp>
        <p:nvSpPr>
          <p:cNvPr id="2" name="TextBox 1">
            <a:extLst>
              <a:ext uri="{FF2B5EF4-FFF2-40B4-BE49-F238E27FC236}">
                <a16:creationId xmlns:a16="http://schemas.microsoft.com/office/drawing/2014/main" id="{C445867B-D9D2-F6E1-CC43-8CBB3ECA6C8D}"/>
              </a:ext>
            </a:extLst>
          </p:cNvPr>
          <p:cNvSpPr txBox="1">
            <a:spLocks noGrp="1" noRot="1" noMove="1" noResize="1" noEditPoints="1" noAdjustHandles="1" noChangeArrowheads="1" noChangeShapeType="1"/>
          </p:cNvSpPr>
          <p:nvPr/>
        </p:nvSpPr>
        <p:spPr>
          <a:xfrm>
            <a:off x="8174829" y="6489277"/>
            <a:ext cx="3895164" cy="369332"/>
          </a:xfrm>
          <a:prstGeom prst="rect">
            <a:avLst/>
          </a:prstGeom>
          <a:noFill/>
        </p:spPr>
        <p:txBody>
          <a:bodyPr wrap="square" rtlCol="0">
            <a:spAutoFit/>
          </a:bodyPr>
          <a:lstStyle/>
          <a:p>
            <a:pPr algn="r"/>
            <a:r>
              <a:rPr lang="en-US" sz="900" b="0" i="0" strike="noStrike" dirty="0">
                <a:solidFill>
                  <a:schemeClr val="bg1"/>
                </a:solidFill>
                <a:effectLst/>
                <a:latin typeface="EF Circular Light" panose="020B0404020101020102" pitchFamily="34" charset="0"/>
                <a:cs typeface="EF Circular Light" panose="020B0404020101020102" pitchFamily="34" charset="0"/>
              </a:rPr>
              <a:t>Registration Numbers: TICO-2395858 | CPBC-73991 | OPC-70273</a:t>
            </a:r>
            <a:endParaRPr lang="en-US" sz="900" b="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
        <p:nvSpPr>
          <p:cNvPr id="3" name="TextBox 2">
            <a:extLst>
              <a:ext uri="{FF2B5EF4-FFF2-40B4-BE49-F238E27FC236}">
                <a16:creationId xmlns:a16="http://schemas.microsoft.com/office/drawing/2014/main" id="{5DA624DA-6D83-A052-4248-171A95BC0502}"/>
              </a:ext>
            </a:extLst>
          </p:cNvPr>
          <p:cNvSpPr txBox="1">
            <a:spLocks noGrp="1" noRot="1" noMove="1" noResize="1" noEditPoints="1" noAdjustHandles="1" noChangeArrowheads="1" noChangeShapeType="1"/>
          </p:cNvSpPr>
          <p:nvPr/>
        </p:nvSpPr>
        <p:spPr>
          <a:xfrm>
            <a:off x="122007" y="6489277"/>
            <a:ext cx="3895164" cy="369332"/>
          </a:xfrm>
          <a:prstGeom prst="rect">
            <a:avLst/>
          </a:prstGeom>
          <a:noFill/>
        </p:spPr>
        <p:txBody>
          <a:bodyPr wrap="square" rtlCol="0">
            <a:spAutoFit/>
          </a:bodyPr>
          <a:lstStyle/>
          <a:p>
            <a:r>
              <a:rPr lang="en-US" sz="900" i="0" strike="noStrike" dirty="0">
                <a:solidFill>
                  <a:schemeClr val="bg1"/>
                </a:solidFill>
                <a:effectLst/>
                <a:latin typeface="EF Circular Light" panose="020B0404020101020102" pitchFamily="34" charset="0"/>
                <a:cs typeface="EF Circular Light" panose="020B0404020101020102" pitchFamily="34" charset="0"/>
              </a:rPr>
              <a:t>© 2023 Signum International AG  |  EF Educational Tours |  eftours.ca</a:t>
            </a:r>
            <a:endParaRPr lang="en-US" sz="90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Tree>
    <p:extLst>
      <p:ext uri="{BB962C8B-B14F-4D97-AF65-F5344CB8AC3E}">
        <p14:creationId xmlns:p14="http://schemas.microsoft.com/office/powerpoint/2010/main" val="398643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3" name="Picture 62" descr="A group of people looking at a waterfall&#10;&#10;Description automatically generated">
            <a:extLst>
              <a:ext uri="{FF2B5EF4-FFF2-40B4-BE49-F238E27FC236}">
                <a16:creationId xmlns:a16="http://schemas.microsoft.com/office/drawing/2014/main" id="{66F0BF2C-3106-46E4-A02D-E90F1FBCFB9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a:ext>
            </a:extLst>
          </a:blip>
          <a:srcRect/>
          <a:stretch/>
        </p:blipFill>
        <p:spPr>
          <a:xfrm>
            <a:off x="248243" y="212723"/>
            <a:ext cx="7881342" cy="6188075"/>
          </a:xfrm>
          <a:prstGeom prst="rect">
            <a:avLst/>
          </a:prstGeom>
        </p:spPr>
      </p:pic>
      <p:sp>
        <p:nvSpPr>
          <p:cNvPr id="4" name="TextBox 3">
            <a:extLst>
              <a:ext uri="{FF2B5EF4-FFF2-40B4-BE49-F238E27FC236}">
                <a16:creationId xmlns:a16="http://schemas.microsoft.com/office/drawing/2014/main" id="{3CCCF28A-C927-52A8-7651-71755D875032}"/>
              </a:ext>
            </a:extLst>
          </p:cNvPr>
          <p:cNvSpPr txBox="1"/>
          <p:nvPr/>
        </p:nvSpPr>
        <p:spPr>
          <a:xfrm>
            <a:off x="8493946" y="1270002"/>
            <a:ext cx="34498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800" b="1" i="0" u="none" strike="noStrike" kern="1200" cap="none" spc="0" normalizeH="0" baseline="0" noProof="0" dirty="0">
                <a:ln>
                  <a:noFill/>
                </a:ln>
                <a:solidFill>
                  <a:srgbClr val="FFFFFF"/>
                </a:solidFill>
                <a:effectLst/>
                <a:uLnTx/>
                <a:uFillTx/>
                <a:latin typeface="EF Circular Bold" panose="020B0604020101020102" pitchFamily="34" charset="77"/>
                <a:ea typeface="+mn-ea"/>
                <a:cs typeface="EF Circular Bold" panose="020B0604020101020102" pitchFamily="34" charset="77"/>
              </a:rPr>
              <a:t>Ready, set, prepare:</a:t>
            </a:r>
          </a:p>
        </p:txBody>
      </p:sp>
      <p:sp>
        <p:nvSpPr>
          <p:cNvPr id="61" name="TextBox 60">
            <a:extLst>
              <a:ext uri="{FF2B5EF4-FFF2-40B4-BE49-F238E27FC236}">
                <a16:creationId xmlns:a16="http://schemas.microsoft.com/office/drawing/2014/main" id="{DAAE17AC-B04A-05CD-1138-EBF22B20BF69}"/>
              </a:ext>
            </a:extLst>
          </p:cNvPr>
          <p:cNvSpPr txBox="1"/>
          <p:nvPr/>
        </p:nvSpPr>
        <p:spPr>
          <a:xfrm>
            <a:off x="8548715" y="3296861"/>
            <a:ext cx="3340274" cy="213520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FFFFFF"/>
                </a:solidFill>
                <a:effectLst/>
                <a:uLnTx/>
                <a:uFillTx/>
                <a:latin typeface="EF Circular Book" panose="020B0604020101020102" pitchFamily="34" charset="77"/>
                <a:ea typeface="+mn-ea"/>
                <a:cs typeface="EF Circular Book" panose="020B0604020101020102" pitchFamily="34" charset="77"/>
              </a:rPr>
              <a:t>Spending money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FFFFFF"/>
                </a:solidFill>
                <a:effectLst/>
                <a:uLnTx/>
                <a:uFillTx/>
                <a:latin typeface="EF Circular Book" panose="020B0604020101020102" pitchFamily="34" charset="77"/>
                <a:ea typeface="+mn-ea"/>
                <a:cs typeface="EF Circular Book" panose="020B0604020101020102" pitchFamily="34" charset="77"/>
              </a:rPr>
              <a:t>Free time excursions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FFFFFF"/>
                </a:solidFill>
                <a:effectLst/>
                <a:uLnTx/>
                <a:uFillTx/>
                <a:latin typeface="EF Circular Book" panose="020B0604020101020102" pitchFamily="34" charset="77"/>
                <a:ea typeface="+mn-ea"/>
                <a:cs typeface="EF Circular Book" panose="020B0604020101020102" pitchFamily="34" charset="77"/>
              </a:rPr>
              <a:t>Customary gratuities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FFFFFF"/>
                </a:solidFill>
                <a:effectLst/>
                <a:uLnTx/>
                <a:uFillTx/>
                <a:latin typeface="EF Circular Book" panose="020B0604020101020102" pitchFamily="34" charset="77"/>
                <a:ea typeface="+mn-ea"/>
                <a:cs typeface="EF Circular Book" panose="020B0604020101020102" pitchFamily="34" charset="77"/>
              </a:rPr>
              <a:t>Lunches and snacks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FFFFFF"/>
                </a:solidFill>
                <a:effectLst/>
                <a:uLnTx/>
                <a:uFillTx/>
                <a:latin typeface="EF Circular Book" panose="020B0604020101020102" pitchFamily="34" charset="77"/>
                <a:ea typeface="+mn-ea"/>
                <a:cs typeface="EF Circular Book" panose="020B0604020101020102" pitchFamily="34" charset="77"/>
              </a:rPr>
              <a:t>Passports and Visas</a:t>
            </a:r>
          </a:p>
        </p:txBody>
      </p:sp>
      <p:sp>
        <p:nvSpPr>
          <p:cNvPr id="64" name="TextBox 63">
            <a:extLst>
              <a:ext uri="{FF2B5EF4-FFF2-40B4-BE49-F238E27FC236}">
                <a16:creationId xmlns:a16="http://schemas.microsoft.com/office/drawing/2014/main" id="{DD551471-01A1-81F9-D898-CEE078A6BD10}"/>
              </a:ext>
            </a:extLst>
          </p:cNvPr>
          <p:cNvSpPr txBox="1"/>
          <p:nvPr/>
        </p:nvSpPr>
        <p:spPr>
          <a:xfrm>
            <a:off x="304800" y="6525684"/>
            <a:ext cx="4784035" cy="235898"/>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EF Circular Light" panose="020B0404020101020102" pitchFamily="34" charset="77"/>
                <a:ea typeface="EF Circular Bold" charset="0"/>
                <a:cs typeface="EF Circular Light" panose="020B0404020101020102" pitchFamily="34" charset="77"/>
              </a:rPr>
              <a:t>EF Educational Tours</a:t>
            </a:r>
          </a:p>
        </p:txBody>
      </p:sp>
    </p:spTree>
    <p:extLst>
      <p:ext uri="{BB962C8B-B14F-4D97-AF65-F5344CB8AC3E}">
        <p14:creationId xmlns:p14="http://schemas.microsoft.com/office/powerpoint/2010/main" val="2831150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0844593-B7C6-2075-3B24-EAA9212AB365}"/>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l="27177" t="29262" r="16849" b="20064"/>
          <a:stretch/>
        </p:blipFill>
        <p:spPr>
          <a:xfrm rot="10800000">
            <a:off x="0" y="-16886"/>
            <a:ext cx="12222020" cy="6874886"/>
          </a:xfrm>
          <a:prstGeom prst="rect">
            <a:avLst/>
          </a:prstGeom>
        </p:spPr>
      </p:pic>
      <p:sp>
        <p:nvSpPr>
          <p:cNvPr id="6" name="TextBox 5">
            <a:extLst>
              <a:ext uri="{FF2B5EF4-FFF2-40B4-BE49-F238E27FC236}">
                <a16:creationId xmlns:a16="http://schemas.microsoft.com/office/drawing/2014/main" id="{2D132DCF-C13E-151C-EF75-9C41391E6D36}"/>
              </a:ext>
            </a:extLst>
          </p:cNvPr>
          <p:cNvSpPr txBox="1"/>
          <p:nvPr/>
        </p:nvSpPr>
        <p:spPr>
          <a:xfrm>
            <a:off x="671095" y="648361"/>
            <a:ext cx="6081824" cy="1477328"/>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CA" sz="4800" b="0" i="0" u="none" strike="noStrike" kern="1200" cap="none" spc="0" normalizeH="0" baseline="0" noProof="0" dirty="0">
                <a:ln>
                  <a:noFill/>
                </a:ln>
                <a:solidFill>
                  <a:srgbClr val="FFFFFF"/>
                </a:solidFill>
                <a:effectLst/>
                <a:uLnTx/>
                <a:uFillTx/>
                <a:latin typeface="EF Circular Medium" panose="020B0604020101020102" pitchFamily="34" charset="77"/>
                <a:ea typeface="+mn-ea"/>
                <a:cs typeface="EF Circular Medium" panose="020B0604020101020102" pitchFamily="34" charset="77"/>
              </a:rPr>
              <a:t>Coverage and </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CA" sz="4800" b="0" i="0" u="none" strike="noStrike" kern="1200" cap="none" spc="0" normalizeH="0" baseline="0" noProof="0" dirty="0">
                <a:ln>
                  <a:noFill/>
                </a:ln>
                <a:solidFill>
                  <a:srgbClr val="FFFFFF"/>
                </a:solidFill>
                <a:effectLst/>
                <a:uLnTx/>
                <a:uFillTx/>
                <a:latin typeface="EF Circular Medium" panose="020B0604020101020102" pitchFamily="34" charset="77"/>
                <a:ea typeface="+mn-ea"/>
                <a:cs typeface="EF Circular Medium" panose="020B0604020101020102" pitchFamily="34" charset="77"/>
              </a:rPr>
              <a:t>policy flexibility</a:t>
            </a:r>
            <a:endParaRPr kumimoji="0" lang="en-US" sz="4800" b="0" i="0" u="none" strike="noStrike" kern="1200" cap="none" spc="0" normalizeH="0" baseline="0" noProof="0" dirty="0">
              <a:ln>
                <a:noFill/>
              </a:ln>
              <a:solidFill>
                <a:srgbClr val="FFFFFF"/>
              </a:solidFill>
              <a:effectLst/>
              <a:uLnTx/>
              <a:uFillTx/>
              <a:latin typeface="EF Circular Medium" panose="020B0604020101020102" pitchFamily="34" charset="77"/>
              <a:ea typeface="+mn-ea"/>
              <a:cs typeface="EF Circular Medium" panose="020B0604020101020102" pitchFamily="34" charset="77"/>
            </a:endParaRPr>
          </a:p>
        </p:txBody>
      </p:sp>
      <p:sp>
        <p:nvSpPr>
          <p:cNvPr id="8" name="TextBox 7">
            <a:extLst>
              <a:ext uri="{FF2B5EF4-FFF2-40B4-BE49-F238E27FC236}">
                <a16:creationId xmlns:a16="http://schemas.microsoft.com/office/drawing/2014/main" id="{9C6AB925-6710-78F3-DEFA-423585768AAB}"/>
              </a:ext>
            </a:extLst>
          </p:cNvPr>
          <p:cNvSpPr txBox="1"/>
          <p:nvPr/>
        </p:nvSpPr>
        <p:spPr>
          <a:xfrm>
            <a:off x="671095" y="3214076"/>
            <a:ext cx="2997200" cy="1518236"/>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CA" sz="1333" b="0" i="0" u="none" strike="noStrike" kern="1200" cap="none" spc="0" normalizeH="0" baseline="0" noProof="0" dirty="0">
                <a:ln>
                  <a:noFill/>
                </a:ln>
                <a:solidFill>
                  <a:srgbClr val="FFFFFF"/>
                </a:solidFill>
                <a:effectLst/>
                <a:uLnTx/>
                <a:uFillTx/>
                <a:latin typeface="EF Circular Medium" panose="020B0604020101020102" pitchFamily="34" charset="77"/>
                <a:ea typeface="+mn-ea"/>
                <a:cs typeface="EF Circular Medium" panose="020B0604020101020102" pitchFamily="34" charset="77"/>
              </a:rPr>
              <a:t>Global Travel Protection Plan </a:t>
            </a:r>
            <a:r>
              <a:rPr kumimoji="0" lang="en-CA" sz="1333" b="0" i="0" u="none" strike="noStrike" kern="1200" cap="none" spc="0" normalizeH="0" baseline="0" noProof="0" dirty="0">
                <a:ln>
                  <a:noFill/>
                </a:ln>
                <a:solidFill>
                  <a:srgbClr val="FFFFFF"/>
                </a:solidFill>
                <a:effectLst/>
                <a:uLnTx/>
                <a:uFillTx/>
                <a:latin typeface="EF Circular Light" panose="020B0404020101020102" pitchFamily="34" charset="0"/>
                <a:ea typeface="+mn-ea"/>
                <a:cs typeface="EF Circular Light" panose="020B0404020101020102" pitchFamily="34" charset="0"/>
              </a:rPr>
              <a:t>(Individual Coverage)</a:t>
            </a:r>
            <a:br>
              <a:rPr kumimoji="0" lang="en-CA" sz="1333" b="0" i="0" u="none" strike="noStrike" kern="1200" cap="none" spc="0" normalizeH="0" baseline="0" noProof="0" dirty="0">
                <a:ln>
                  <a:noFill/>
                </a:ln>
                <a:solidFill>
                  <a:srgbClr val="FFFFFF"/>
                </a:solidFill>
                <a:effectLst/>
                <a:uLnTx/>
                <a:uFillTx/>
                <a:latin typeface="EF Circular Light" panose="020B0404020101020102" pitchFamily="34" charset="0"/>
                <a:ea typeface="+mn-ea"/>
                <a:cs typeface="EF Circular Light" panose="020B0404020101020102" pitchFamily="34" charset="0"/>
              </a:rPr>
            </a:br>
            <a:br>
              <a:rPr kumimoji="0" lang="en-CA" sz="1200" b="0" i="0" u="none" strike="noStrike" kern="1200" cap="none" spc="0" normalizeH="0" baseline="0" noProof="0" dirty="0">
                <a:ln>
                  <a:noFill/>
                </a:ln>
                <a:solidFill>
                  <a:srgbClr val="FFFFFF"/>
                </a:solidFill>
                <a:effectLst/>
                <a:uLnTx/>
                <a:uFillTx/>
                <a:latin typeface="EF Circular Light" panose="020B0404020101020102" pitchFamily="34" charset="77"/>
                <a:ea typeface="+mn-ea"/>
                <a:cs typeface="EF Circular Light" panose="020B0404020101020102" pitchFamily="34" charset="77"/>
              </a:rPr>
            </a:br>
            <a:r>
              <a:rPr kumimoji="0" lang="en-US" sz="1200" b="0" i="0" u="none" strike="noStrike" kern="1200" cap="none" spc="0" normalizeH="0" baseline="0" noProof="0" dirty="0">
                <a:ln>
                  <a:noFill/>
                </a:ln>
                <a:solidFill>
                  <a:srgbClr val="FFFFFF"/>
                </a:solidFill>
                <a:effectLst/>
                <a:uLnTx/>
                <a:uFillTx/>
                <a:latin typeface="EF Circular Light" panose="020B0404020101020102" pitchFamily="34" charset="77"/>
                <a:ea typeface="+mn-ea"/>
                <a:cs typeface="EF Circular Light" panose="020B0404020101020102" pitchFamily="34" charset="77"/>
              </a:rPr>
              <a:t>With this plan, you have access to representatives knowledgeable of these benefits 24 hours a day, so you can relax </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EF Circular Light" panose="020B0404020101020102" pitchFamily="34" charset="77"/>
                <a:ea typeface="+mn-ea"/>
                <a:cs typeface="EF Circular Light" panose="020B0404020101020102" pitchFamily="34" charset="77"/>
              </a:rPr>
              <a:t>and enjoy the trip of a lifetime!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000000"/>
              </a:solidFill>
              <a:effectLst/>
              <a:uLnTx/>
              <a:uFillTx/>
              <a:latin typeface="EF Circular Light" panose="020B0404020101020102" pitchFamily="34" charset="77"/>
              <a:ea typeface="+mn-ea"/>
              <a:cs typeface="EF Circular Light" panose="020B0404020101020102" pitchFamily="34" charset="77"/>
            </a:endParaRPr>
          </a:p>
        </p:txBody>
      </p:sp>
      <p:sp>
        <p:nvSpPr>
          <p:cNvPr id="13" name="TextBox 12">
            <a:extLst>
              <a:ext uri="{FF2B5EF4-FFF2-40B4-BE49-F238E27FC236}">
                <a16:creationId xmlns:a16="http://schemas.microsoft.com/office/drawing/2014/main" id="{EFE96501-E47F-B8DD-3DB3-E1B3232510EE}"/>
              </a:ext>
            </a:extLst>
          </p:cNvPr>
          <p:cNvSpPr txBox="1"/>
          <p:nvPr/>
        </p:nvSpPr>
        <p:spPr>
          <a:xfrm>
            <a:off x="4339390" y="3214076"/>
            <a:ext cx="2997200" cy="1148007"/>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CA" sz="1330" b="0" i="0" u="none" strike="noStrike" kern="1200" cap="none" spc="0" normalizeH="0" baseline="0" noProof="0" dirty="0">
                <a:ln>
                  <a:noFill/>
                </a:ln>
                <a:solidFill>
                  <a:srgbClr val="FFFFFF"/>
                </a:solidFill>
                <a:effectLst/>
                <a:uLnTx/>
                <a:uFillTx/>
                <a:latin typeface="EF Circular Medium" panose="020B0604020101010102" pitchFamily="34" charset="0"/>
                <a:ea typeface="+mn-ea"/>
                <a:cs typeface="EF Circular Medium" panose="020B0604020101010102" pitchFamily="34" charset="0"/>
              </a:rPr>
              <a:t>Cancel For Any Reason (CFAR) </a:t>
            </a:r>
            <a:r>
              <a:rPr kumimoji="0" lang="en-CA" sz="1330" b="0" i="0" u="none" strike="noStrike" kern="1200" cap="none" spc="0" normalizeH="0" baseline="0" noProof="0" dirty="0">
                <a:ln>
                  <a:noFill/>
                </a:ln>
                <a:solidFill>
                  <a:srgbClr val="FFFFFF"/>
                </a:solidFill>
                <a:effectLst/>
                <a:uLnTx/>
                <a:uFillTx/>
                <a:latin typeface="EF Circular Light" panose="020B0404020101020102" pitchFamily="34" charset="0"/>
                <a:ea typeface="+mn-ea"/>
                <a:cs typeface="EF Circular Light" panose="020B0404020101020102" pitchFamily="34" charset="0"/>
              </a:rPr>
              <a:t>(Insurance Add-On)</a:t>
            </a:r>
          </a:p>
          <a:p>
            <a:pPr marL="0" marR="0" lvl="0" indent="0" algn="l" defTabSz="609630" rtl="0" eaLnBrk="1" fontAlgn="auto" latinLnBrk="0" hangingPunct="1">
              <a:lnSpc>
                <a:spcPct val="100000"/>
              </a:lnSpc>
              <a:spcBef>
                <a:spcPts val="0"/>
              </a:spcBef>
              <a:spcAft>
                <a:spcPts val="0"/>
              </a:spcAft>
              <a:buClrTx/>
              <a:buSzTx/>
              <a:buFontTx/>
              <a:buNone/>
              <a:tabLst/>
              <a:defRPr/>
            </a:pPr>
            <a:br>
              <a:rPr kumimoji="0" lang="en-CA" sz="1200" b="0" i="0" u="none" strike="noStrike" kern="1200" cap="none" spc="0" normalizeH="0" baseline="0" noProof="0" dirty="0">
                <a:ln>
                  <a:noFill/>
                </a:ln>
                <a:solidFill>
                  <a:srgbClr val="FFFFFF"/>
                </a:solidFill>
                <a:effectLst/>
                <a:uLnTx/>
                <a:uFillTx/>
                <a:latin typeface="EF Circular Light" panose="020B0404020101020102" pitchFamily="34" charset="77"/>
                <a:ea typeface="+mn-ea"/>
                <a:cs typeface="EF Circular Light" panose="020B0404020101020102" pitchFamily="34" charset="77"/>
              </a:rPr>
            </a:br>
            <a:r>
              <a:rPr kumimoji="0" lang="en-US" sz="1200" b="0" i="0" u="none" strike="noStrike" kern="1200" cap="none" spc="0" normalizeH="0" baseline="0" noProof="0" dirty="0">
                <a:ln>
                  <a:noFill/>
                </a:ln>
                <a:solidFill>
                  <a:srgbClr val="FFFFFF"/>
                </a:solidFill>
                <a:effectLst/>
                <a:uLnTx/>
                <a:uFillTx/>
                <a:latin typeface="EF Circular Light" panose="020B0404020101020102" pitchFamily="34" charset="77"/>
                <a:ea typeface="+mn-ea"/>
                <a:cs typeface="EF Circular Light" panose="020B0404020101020102" pitchFamily="34" charset="77"/>
              </a:rPr>
              <a:t>This provides additional tour cancellation protection.</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srgbClr val="000000"/>
              </a:solidFill>
              <a:effectLst/>
              <a:uLnTx/>
              <a:uFillTx/>
              <a:latin typeface="EF Circular Light" panose="020B0404020101020102" pitchFamily="34" charset="77"/>
              <a:ea typeface="+mn-ea"/>
              <a:cs typeface="EF Circular Light" panose="020B0404020101020102" pitchFamily="34" charset="77"/>
            </a:endParaRPr>
          </a:p>
        </p:txBody>
      </p:sp>
      <p:pic>
        <p:nvPicPr>
          <p:cNvPr id="16" name="Picture 15" descr="A group of people laughing&#10;&#10;Description automatically generated">
            <a:extLst>
              <a:ext uri="{FF2B5EF4-FFF2-40B4-BE49-F238E27FC236}">
                <a16:creationId xmlns:a16="http://schemas.microsoft.com/office/drawing/2014/main" id="{EB688C8C-21D5-DF6D-320B-ADB14D41187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18400" y="0"/>
            <a:ext cx="4673600" cy="6858000"/>
          </a:xfrm>
          <a:prstGeom prst="rect">
            <a:avLst/>
          </a:prstGeom>
        </p:spPr>
      </p:pic>
      <p:sp>
        <p:nvSpPr>
          <p:cNvPr id="2" name="Rectangle 1">
            <a:extLst>
              <a:ext uri="{FF2B5EF4-FFF2-40B4-BE49-F238E27FC236}">
                <a16:creationId xmlns:a16="http://schemas.microsoft.com/office/drawing/2014/main" id="{42764585-6DA6-93C9-CE2A-355299725D05}"/>
              </a:ext>
            </a:extLst>
          </p:cNvPr>
          <p:cNvSpPr/>
          <p:nvPr/>
        </p:nvSpPr>
        <p:spPr>
          <a:xfrm>
            <a:off x="627383" y="5683424"/>
            <a:ext cx="60818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FFFFFF"/>
                </a:solidFill>
                <a:effectLst/>
                <a:uLnTx/>
                <a:uFillTx/>
                <a:latin typeface="EF Circular Light" panose="020B0404020101020102" pitchFamily="34" charset="77"/>
                <a:ea typeface="+mn-ea"/>
                <a:cs typeface="EF Circular Light" panose="020B0404020101020102" pitchFamily="34" charset="77"/>
              </a:rPr>
              <a:t>As of September 1st, 2023, the Global Travel Protection Plan, including the CFAR Insurance Add-On, is underwritten by Zurich Insurance Company Ltd (Canadian Branch). </a:t>
            </a:r>
          </a:p>
        </p:txBody>
      </p:sp>
      <p:cxnSp>
        <p:nvCxnSpPr>
          <p:cNvPr id="5" name="Straight Connector 4">
            <a:extLst>
              <a:ext uri="{FF2B5EF4-FFF2-40B4-BE49-F238E27FC236}">
                <a16:creationId xmlns:a16="http://schemas.microsoft.com/office/drawing/2014/main" id="{1D9E2E5E-6DA4-4DAF-A4A1-26C985404ACE}"/>
              </a:ext>
            </a:extLst>
          </p:cNvPr>
          <p:cNvCxnSpPr/>
          <p:nvPr/>
        </p:nvCxnSpPr>
        <p:spPr>
          <a:xfrm>
            <a:off x="3712007" y="3214076"/>
            <a:ext cx="0" cy="1518236"/>
          </a:xfrm>
          <a:prstGeom prst="line">
            <a:avLst/>
          </a:prstGeom>
        </p:spPr>
        <p:style>
          <a:lnRef idx="1">
            <a:schemeClr val="accent6"/>
          </a:lnRef>
          <a:fillRef idx="0">
            <a:schemeClr val="accent6"/>
          </a:fillRef>
          <a:effectRef idx="0">
            <a:schemeClr val="accent6"/>
          </a:effectRef>
          <a:fontRef idx="minor">
            <a:schemeClr val="tx1"/>
          </a:fontRef>
        </p:style>
      </p:cxnSp>
      <p:sp>
        <p:nvSpPr>
          <p:cNvPr id="4" name="TextBox 3">
            <a:extLst>
              <a:ext uri="{FF2B5EF4-FFF2-40B4-BE49-F238E27FC236}">
                <a16:creationId xmlns:a16="http://schemas.microsoft.com/office/drawing/2014/main" id="{184DE3D5-EDCE-9F3C-F4E5-29C439F2CD37}"/>
              </a:ext>
            </a:extLst>
          </p:cNvPr>
          <p:cNvSpPr txBox="1">
            <a:spLocks noGrp="1" noRot="1" noMove="1" noResize="1" noEditPoints="1" noAdjustHandles="1" noChangeArrowheads="1" noChangeShapeType="1"/>
          </p:cNvSpPr>
          <p:nvPr/>
        </p:nvSpPr>
        <p:spPr>
          <a:xfrm>
            <a:off x="8174829" y="6489277"/>
            <a:ext cx="3895164" cy="369332"/>
          </a:xfrm>
          <a:prstGeom prst="rect">
            <a:avLst/>
          </a:prstGeom>
          <a:noFill/>
        </p:spPr>
        <p:txBody>
          <a:bodyPr wrap="square" rtlCol="0">
            <a:spAutoFit/>
          </a:bodyPr>
          <a:lstStyle/>
          <a:p>
            <a:pPr algn="r"/>
            <a:r>
              <a:rPr lang="en-US" sz="900" b="0" i="0" strike="noStrike" dirty="0">
                <a:solidFill>
                  <a:schemeClr val="bg1"/>
                </a:solidFill>
                <a:effectLst/>
                <a:latin typeface="EF Circular Light" panose="020B0404020101020102" pitchFamily="34" charset="0"/>
                <a:cs typeface="EF Circular Light" panose="020B0404020101020102" pitchFamily="34" charset="0"/>
              </a:rPr>
              <a:t>Registration Numbers: TICO-2395858 | CPBC-73991 | OPC-70273</a:t>
            </a:r>
            <a:endParaRPr lang="en-US" sz="900" b="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
        <p:nvSpPr>
          <p:cNvPr id="7" name="TextBox 6">
            <a:extLst>
              <a:ext uri="{FF2B5EF4-FFF2-40B4-BE49-F238E27FC236}">
                <a16:creationId xmlns:a16="http://schemas.microsoft.com/office/drawing/2014/main" id="{C31C2E82-FF97-E05B-77CA-6EE4C61571F1}"/>
              </a:ext>
            </a:extLst>
          </p:cNvPr>
          <p:cNvSpPr txBox="1">
            <a:spLocks noGrp="1" noRot="1" noMove="1" noResize="1" noEditPoints="1" noAdjustHandles="1" noChangeArrowheads="1" noChangeShapeType="1"/>
          </p:cNvSpPr>
          <p:nvPr/>
        </p:nvSpPr>
        <p:spPr>
          <a:xfrm>
            <a:off x="122007" y="6489277"/>
            <a:ext cx="3895164" cy="369332"/>
          </a:xfrm>
          <a:prstGeom prst="rect">
            <a:avLst/>
          </a:prstGeom>
          <a:noFill/>
        </p:spPr>
        <p:txBody>
          <a:bodyPr wrap="square" rtlCol="0">
            <a:spAutoFit/>
          </a:bodyPr>
          <a:lstStyle/>
          <a:p>
            <a:r>
              <a:rPr lang="en-US" sz="900" i="0" strike="noStrike" dirty="0">
                <a:solidFill>
                  <a:schemeClr val="bg1"/>
                </a:solidFill>
                <a:effectLst/>
                <a:latin typeface="EF Circular Light" panose="020B0404020101020102" pitchFamily="34" charset="0"/>
                <a:cs typeface="EF Circular Light" panose="020B0404020101020102" pitchFamily="34" charset="0"/>
              </a:rPr>
              <a:t>© 2023 Signum International AG  |  EF Educational Tours |  eftours.ca</a:t>
            </a:r>
            <a:endParaRPr lang="en-US" sz="90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Tree>
    <p:extLst>
      <p:ext uri="{BB962C8B-B14F-4D97-AF65-F5344CB8AC3E}">
        <p14:creationId xmlns:p14="http://schemas.microsoft.com/office/powerpoint/2010/main" val="2867176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and white rectangle&#10;&#10;Description automatically generated">
            <a:extLst>
              <a:ext uri="{FF2B5EF4-FFF2-40B4-BE49-F238E27FC236}">
                <a16:creationId xmlns:a16="http://schemas.microsoft.com/office/drawing/2014/main" id="{0F71FB9A-D748-438B-493A-D2AEAA1892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95764BDD-D663-BB3C-324F-AEE90797BEBC}"/>
              </a:ext>
            </a:extLst>
          </p:cNvPr>
          <p:cNvSpPr txBox="1"/>
          <p:nvPr/>
        </p:nvSpPr>
        <p:spPr>
          <a:xfrm>
            <a:off x="181518" y="516238"/>
            <a:ext cx="5030598" cy="492443"/>
          </a:xfrm>
          <a:prstGeom prst="rect">
            <a:avLst/>
          </a:prstGeom>
        </p:spPr>
        <p:txBody>
          <a:bodyPr wrap="square" lIns="0" tIns="0" rIns="0" bIns="0" rtlCol="0" anchor="t">
            <a:spAutoFit/>
          </a:bodyPr>
          <a:lstStyle/>
          <a:p>
            <a:pPr defTabSz="609630"/>
            <a:r>
              <a:rPr lang="en-US" sz="3200" dirty="0">
                <a:solidFill>
                  <a:srgbClr val="FFFFFF"/>
                </a:solidFill>
                <a:latin typeface="EF Circular Medium" panose="020B0604020101020102" pitchFamily="34" charset="77"/>
                <a:cs typeface="EF Circular Medium" panose="020B0604020101020102" pitchFamily="34" charset="77"/>
              </a:rPr>
              <a:t>Flexible payment options</a:t>
            </a:r>
          </a:p>
        </p:txBody>
      </p:sp>
      <p:pic>
        <p:nvPicPr>
          <p:cNvPr id="9" name="Picture 8" descr="A person and a child laughing&#10;&#10;Description automatically generated">
            <a:extLst>
              <a:ext uri="{FF2B5EF4-FFF2-40B4-BE49-F238E27FC236}">
                <a16:creationId xmlns:a16="http://schemas.microsoft.com/office/drawing/2014/main" id="{EA7173D3-5613-B906-5808-60722B1A9E1C}"/>
              </a:ext>
            </a:extLst>
          </p:cNvPr>
          <p:cNvPicPr>
            <a:picLocks noGrp="1" noRot="1" noChangeAspect="1" noMove="1" noResize="1" noEditPoints="1" noAdjustHandles="1" noChangeArrowheads="1" noChangeShapeType="1" noCrop="1"/>
          </p:cNvPicPr>
          <p:nvPr/>
        </p:nvPicPr>
        <p:blipFill rotWithShape="1">
          <a:blip r:embed="rId4" cstate="email">
            <a:extLst>
              <a:ext uri="{BEBA8EAE-BF5A-486C-A8C5-ECC9F3942E4B}">
                <a14:imgProps xmlns:a14="http://schemas.microsoft.com/office/drawing/2010/main">
                  <a14:imgLayer r:embed="rId5">
                    <a14:imgEffect>
                      <a14:sharpenSoften amount="21000"/>
                    </a14:imgEffect>
                    <a14:imgEffect>
                      <a14:brightnessContrast bright="14000"/>
                    </a14:imgEffect>
                  </a14:imgLayer>
                </a14:imgProps>
              </a:ext>
              <a:ext uri="{28A0092B-C50C-407E-A947-70E740481C1C}">
                <a14:useLocalDpi xmlns:a14="http://schemas.microsoft.com/office/drawing/2010/main"/>
              </a:ext>
            </a:extLst>
          </a:blip>
          <a:srcRect/>
          <a:stretch/>
        </p:blipFill>
        <p:spPr>
          <a:xfrm>
            <a:off x="5232401" y="0"/>
            <a:ext cx="6959599" cy="6858000"/>
          </a:xfrm>
          <a:prstGeom prst="rect">
            <a:avLst/>
          </a:prstGeom>
        </p:spPr>
      </p:pic>
      <p:grpSp>
        <p:nvGrpSpPr>
          <p:cNvPr id="3" name="Group 2">
            <a:extLst>
              <a:ext uri="{FF2B5EF4-FFF2-40B4-BE49-F238E27FC236}">
                <a16:creationId xmlns:a16="http://schemas.microsoft.com/office/drawing/2014/main" id="{30413724-4230-E74C-AF5F-50C38E65BB5E}"/>
              </a:ext>
            </a:extLst>
          </p:cNvPr>
          <p:cNvGrpSpPr/>
          <p:nvPr/>
        </p:nvGrpSpPr>
        <p:grpSpPr>
          <a:xfrm>
            <a:off x="214339" y="1385212"/>
            <a:ext cx="4441552" cy="1077218"/>
            <a:chOff x="7191737" y="1478744"/>
            <a:chExt cx="3614373" cy="1077218"/>
          </a:xfrm>
        </p:grpSpPr>
        <p:sp>
          <p:nvSpPr>
            <p:cNvPr id="5" name="TextBox 4">
              <a:extLst>
                <a:ext uri="{FF2B5EF4-FFF2-40B4-BE49-F238E27FC236}">
                  <a16:creationId xmlns:a16="http://schemas.microsoft.com/office/drawing/2014/main" id="{593BD8C7-34EA-4F6A-7772-DAA342F3130A}"/>
                </a:ext>
              </a:extLst>
            </p:cNvPr>
            <p:cNvSpPr txBox="1"/>
            <p:nvPr/>
          </p:nvSpPr>
          <p:spPr>
            <a:xfrm>
              <a:off x="7191737" y="1478744"/>
              <a:ext cx="3614373" cy="338554"/>
            </a:xfrm>
            <a:prstGeom prst="rect">
              <a:avLst/>
            </a:prstGeom>
            <a:noFill/>
          </p:spPr>
          <p:txBody>
            <a:bodyPr wrap="square" rtlCol="0">
              <a:spAutoFit/>
            </a:bodyPr>
            <a:lstStyle/>
            <a:p>
              <a:r>
                <a:rPr lang="en-CA" sz="1600" dirty="0">
                  <a:solidFill>
                    <a:schemeClr val="bg1"/>
                  </a:solidFill>
                  <a:latin typeface="EF Circular Medium" panose="020B0604020101010102" pitchFamily="34" charset="0"/>
                  <a:cs typeface="EF Circular Medium" panose="020B0604020101010102" pitchFamily="34" charset="0"/>
                </a:rPr>
                <a:t>Option 1: Automatic Payment Plan</a:t>
              </a:r>
            </a:p>
          </p:txBody>
        </p:sp>
        <p:sp>
          <p:nvSpPr>
            <p:cNvPr id="6" name="TextBox 5">
              <a:extLst>
                <a:ext uri="{FF2B5EF4-FFF2-40B4-BE49-F238E27FC236}">
                  <a16:creationId xmlns:a16="http://schemas.microsoft.com/office/drawing/2014/main" id="{BCA4F572-55FC-A29C-A7F1-4FBA83ABD9FA}"/>
                </a:ext>
              </a:extLst>
            </p:cNvPr>
            <p:cNvSpPr txBox="1"/>
            <p:nvPr/>
          </p:nvSpPr>
          <p:spPr>
            <a:xfrm>
              <a:off x="7191737" y="1817298"/>
              <a:ext cx="3614373" cy="738664"/>
            </a:xfrm>
            <a:prstGeom prst="rect">
              <a:avLst/>
            </a:prstGeom>
            <a:noFill/>
          </p:spPr>
          <p:txBody>
            <a:bodyPr wrap="square" rtlCol="0">
              <a:spAutoFit/>
            </a:bodyPr>
            <a:lstStyle/>
            <a:p>
              <a:r>
                <a:rPr lang="en-CA" sz="1400" dirty="0">
                  <a:solidFill>
                    <a:schemeClr val="bg1"/>
                  </a:solidFill>
                  <a:latin typeface="EF Circular Light" panose="020B0404020101020102" pitchFamily="34" charset="77"/>
                  <a:cs typeface="EF Circular Light" panose="020B0404020101020102" pitchFamily="34" charset="77"/>
                </a:rPr>
                <a:t>Choose the payment frequency (monthly or bi-weekly) deducted from your bank account. Final payment is due 25 days prior to departure.</a:t>
              </a:r>
            </a:p>
          </p:txBody>
        </p:sp>
      </p:grpSp>
      <p:grpSp>
        <p:nvGrpSpPr>
          <p:cNvPr id="7" name="Group 6">
            <a:extLst>
              <a:ext uri="{FF2B5EF4-FFF2-40B4-BE49-F238E27FC236}">
                <a16:creationId xmlns:a16="http://schemas.microsoft.com/office/drawing/2014/main" id="{266096B4-8B92-4210-693A-1F2B53DABABC}"/>
              </a:ext>
            </a:extLst>
          </p:cNvPr>
          <p:cNvGrpSpPr/>
          <p:nvPr/>
        </p:nvGrpSpPr>
        <p:grpSpPr>
          <a:xfrm>
            <a:off x="214339" y="3019283"/>
            <a:ext cx="4441552" cy="847207"/>
            <a:chOff x="7191736" y="3518734"/>
            <a:chExt cx="3614375" cy="847207"/>
          </a:xfrm>
        </p:grpSpPr>
        <p:sp>
          <p:nvSpPr>
            <p:cNvPr id="8" name="TextBox 7">
              <a:extLst>
                <a:ext uri="{FF2B5EF4-FFF2-40B4-BE49-F238E27FC236}">
                  <a16:creationId xmlns:a16="http://schemas.microsoft.com/office/drawing/2014/main" id="{15DF1B21-AE3F-670A-089C-8568B6E998AD}"/>
                </a:ext>
              </a:extLst>
            </p:cNvPr>
            <p:cNvSpPr txBox="1"/>
            <p:nvPr/>
          </p:nvSpPr>
          <p:spPr>
            <a:xfrm>
              <a:off x="7191738" y="3518734"/>
              <a:ext cx="3614373" cy="338554"/>
            </a:xfrm>
            <a:prstGeom prst="rect">
              <a:avLst/>
            </a:prstGeom>
            <a:noFill/>
          </p:spPr>
          <p:txBody>
            <a:bodyPr wrap="square" lIns="91440" tIns="45720" rIns="91440" bIns="45720" rtlCol="0" anchor="t">
              <a:spAutoFit/>
            </a:bodyPr>
            <a:lstStyle/>
            <a:p>
              <a:r>
                <a:rPr lang="en-CA" sz="1600" dirty="0">
                  <a:solidFill>
                    <a:schemeClr val="bg1"/>
                  </a:solidFill>
                  <a:latin typeface="EF Circular Medium"/>
                  <a:cs typeface="EF Circular Medium" panose="020B0604020101010102" pitchFamily="34" charset="0"/>
                </a:rPr>
                <a:t>Option 3: Manual Payment Plan</a:t>
              </a:r>
            </a:p>
          </p:txBody>
        </p:sp>
        <p:sp>
          <p:nvSpPr>
            <p:cNvPr id="10" name="TextBox 9">
              <a:extLst>
                <a:ext uri="{FF2B5EF4-FFF2-40B4-BE49-F238E27FC236}">
                  <a16:creationId xmlns:a16="http://schemas.microsoft.com/office/drawing/2014/main" id="{16787B9F-598A-9724-347C-DF1AA1F9D390}"/>
                </a:ext>
              </a:extLst>
            </p:cNvPr>
            <p:cNvSpPr txBox="1"/>
            <p:nvPr/>
          </p:nvSpPr>
          <p:spPr>
            <a:xfrm>
              <a:off x="7191736" y="3842721"/>
              <a:ext cx="3614373" cy="523220"/>
            </a:xfrm>
            <a:prstGeom prst="rect">
              <a:avLst/>
            </a:prstGeom>
            <a:noFill/>
          </p:spPr>
          <p:txBody>
            <a:bodyPr wrap="square" rtlCol="0">
              <a:spAutoFit/>
            </a:bodyPr>
            <a:lstStyle/>
            <a:p>
              <a:r>
                <a:rPr lang="en-CA" sz="1400" dirty="0">
                  <a:solidFill>
                    <a:schemeClr val="bg1"/>
                  </a:solidFill>
                  <a:latin typeface="EF Circular Light" panose="020B0404020101020102" pitchFamily="34" charset="77"/>
                  <a:cs typeface="EF Circular Light" panose="020B0404020101020102" pitchFamily="34" charset="77"/>
                </a:rPr>
                <a:t>Receive invoices and make your payments in less frequent instalments based on the date of enrolment.</a:t>
              </a:r>
            </a:p>
          </p:txBody>
        </p:sp>
      </p:grpSp>
      <p:sp>
        <p:nvSpPr>
          <p:cNvPr id="11" name="TextBox 10">
            <a:extLst>
              <a:ext uri="{FF2B5EF4-FFF2-40B4-BE49-F238E27FC236}">
                <a16:creationId xmlns:a16="http://schemas.microsoft.com/office/drawing/2014/main" id="{9D986A95-4ABD-9F88-55B4-A2B94D097D83}"/>
              </a:ext>
            </a:extLst>
          </p:cNvPr>
          <p:cNvSpPr txBox="1"/>
          <p:nvPr/>
        </p:nvSpPr>
        <p:spPr>
          <a:xfrm>
            <a:off x="214339" y="2565968"/>
            <a:ext cx="3926891" cy="338554"/>
          </a:xfrm>
          <a:prstGeom prst="rect">
            <a:avLst/>
          </a:prstGeom>
          <a:noFill/>
        </p:spPr>
        <p:txBody>
          <a:bodyPr wrap="square" lIns="91440" tIns="45720" rIns="91440" bIns="45720" rtlCol="0" anchor="t">
            <a:spAutoFit/>
          </a:bodyPr>
          <a:lstStyle/>
          <a:p>
            <a:r>
              <a:rPr lang="en-CA" sz="1600" dirty="0">
                <a:solidFill>
                  <a:schemeClr val="bg1"/>
                </a:solidFill>
                <a:latin typeface="EF Circular Medium"/>
                <a:cs typeface="EF Circular Medium" panose="020B0604020101010102" pitchFamily="34" charset="0"/>
              </a:rPr>
              <a:t>Option 2: Pay in full at enrolment</a:t>
            </a:r>
          </a:p>
        </p:txBody>
      </p:sp>
      <p:grpSp>
        <p:nvGrpSpPr>
          <p:cNvPr id="12" name="Group 11">
            <a:extLst>
              <a:ext uri="{FF2B5EF4-FFF2-40B4-BE49-F238E27FC236}">
                <a16:creationId xmlns:a16="http://schemas.microsoft.com/office/drawing/2014/main" id="{DD002057-F872-E3F0-48FC-3F6F3B18C60A}"/>
              </a:ext>
            </a:extLst>
          </p:cNvPr>
          <p:cNvGrpSpPr/>
          <p:nvPr/>
        </p:nvGrpSpPr>
        <p:grpSpPr>
          <a:xfrm>
            <a:off x="214339" y="3909050"/>
            <a:ext cx="4441550" cy="1053126"/>
            <a:chOff x="7191736" y="4290370"/>
            <a:chExt cx="3614375" cy="1053126"/>
          </a:xfrm>
        </p:grpSpPr>
        <p:sp>
          <p:nvSpPr>
            <p:cNvPr id="13" name="TextBox 12">
              <a:extLst>
                <a:ext uri="{FF2B5EF4-FFF2-40B4-BE49-F238E27FC236}">
                  <a16:creationId xmlns:a16="http://schemas.microsoft.com/office/drawing/2014/main" id="{9AAD039A-6810-84A0-FE65-E8A32AB09E4A}"/>
                </a:ext>
              </a:extLst>
            </p:cNvPr>
            <p:cNvSpPr txBox="1"/>
            <p:nvPr/>
          </p:nvSpPr>
          <p:spPr>
            <a:xfrm>
              <a:off x="7191738" y="4290370"/>
              <a:ext cx="3614373" cy="338554"/>
            </a:xfrm>
            <a:prstGeom prst="rect">
              <a:avLst/>
            </a:prstGeom>
            <a:noFill/>
          </p:spPr>
          <p:txBody>
            <a:bodyPr wrap="square" lIns="91440" tIns="45720" rIns="91440" bIns="45720" rtlCol="0" anchor="t">
              <a:spAutoFit/>
            </a:bodyPr>
            <a:lstStyle/>
            <a:p>
              <a:r>
                <a:rPr lang="en-CA" sz="1600" b="1" dirty="0">
                  <a:solidFill>
                    <a:schemeClr val="bg1"/>
                  </a:solidFill>
                  <a:latin typeface="EF Circular Bold"/>
                  <a:cs typeface="EF Circular Bold" panose="020B0604020101020102" pitchFamily="34" charset="77"/>
                </a:rPr>
                <a:t>Option 4: Pay with </a:t>
              </a:r>
              <a:r>
                <a:rPr lang="en-CA" sz="1600" b="1" dirty="0" err="1">
                  <a:solidFill>
                    <a:schemeClr val="bg1"/>
                  </a:solidFill>
                  <a:latin typeface="EF Circular Bold"/>
                  <a:cs typeface="EF Circular Bold" panose="020B0604020101020102" pitchFamily="34" charset="77"/>
                </a:rPr>
                <a:t>FlexPay</a:t>
              </a:r>
              <a:endParaRPr lang="en-CA" sz="1600" b="1" dirty="0" err="1">
                <a:solidFill>
                  <a:schemeClr val="bg1"/>
                </a:solidFill>
                <a:latin typeface="EF Circular Bold" panose="020B0604020101020102" pitchFamily="34" charset="77"/>
                <a:cs typeface="EF Circular Bold" panose="020B0604020101020102" pitchFamily="34" charset="77"/>
              </a:endParaRPr>
            </a:p>
          </p:txBody>
        </p:sp>
        <p:sp>
          <p:nvSpPr>
            <p:cNvPr id="16" name="TextBox 15">
              <a:extLst>
                <a:ext uri="{FF2B5EF4-FFF2-40B4-BE49-F238E27FC236}">
                  <a16:creationId xmlns:a16="http://schemas.microsoft.com/office/drawing/2014/main" id="{82834191-5EB0-185B-3EA3-EC988E9D6358}"/>
                </a:ext>
              </a:extLst>
            </p:cNvPr>
            <p:cNvSpPr txBox="1"/>
            <p:nvPr/>
          </p:nvSpPr>
          <p:spPr>
            <a:xfrm>
              <a:off x="7191736" y="4604832"/>
              <a:ext cx="3614373" cy="738664"/>
            </a:xfrm>
            <a:prstGeom prst="rect">
              <a:avLst/>
            </a:prstGeom>
            <a:noFill/>
          </p:spPr>
          <p:txBody>
            <a:bodyPr wrap="square" rtlCol="0">
              <a:spAutoFit/>
            </a:bodyPr>
            <a:lstStyle/>
            <a:p>
              <a:r>
                <a:rPr lang="en-CA" sz="1400" dirty="0">
                  <a:solidFill>
                    <a:schemeClr val="bg1"/>
                  </a:solidFill>
                  <a:latin typeface="EF Circular Light" panose="020B0404020101020102" pitchFamily="34" charset="77"/>
                  <a:cs typeface="EF Circular Light" panose="020B0404020101020102" pitchFamily="34" charset="77"/>
                </a:rPr>
                <a:t>Book now, pay overtime. Spread the cost of your trip over low monthly payments, even after you’ve travelled.</a:t>
              </a:r>
            </a:p>
          </p:txBody>
        </p:sp>
      </p:grpSp>
      <p:sp>
        <p:nvSpPr>
          <p:cNvPr id="17" name="TextBox 16">
            <a:extLst>
              <a:ext uri="{FF2B5EF4-FFF2-40B4-BE49-F238E27FC236}">
                <a16:creationId xmlns:a16="http://schemas.microsoft.com/office/drawing/2014/main" id="{A9B94910-4A7A-1E8B-D32D-D7F5F29EF536}"/>
              </a:ext>
            </a:extLst>
          </p:cNvPr>
          <p:cNvSpPr txBox="1"/>
          <p:nvPr/>
        </p:nvSpPr>
        <p:spPr>
          <a:xfrm>
            <a:off x="214339" y="5237433"/>
            <a:ext cx="4311150" cy="430887"/>
          </a:xfrm>
          <a:prstGeom prst="rect">
            <a:avLst/>
          </a:prstGeom>
          <a:noFill/>
        </p:spPr>
        <p:txBody>
          <a:bodyPr wrap="square" rtlCol="0">
            <a:spAutoFit/>
          </a:bodyPr>
          <a:lstStyle/>
          <a:p>
            <a:r>
              <a:rPr lang="en-CA" sz="1100" dirty="0">
                <a:solidFill>
                  <a:schemeClr val="bg1"/>
                </a:solidFill>
                <a:latin typeface="EF Circular Light" panose="020B0404020101020102" pitchFamily="34" charset="77"/>
                <a:cs typeface="EF Circular Light" panose="020B0404020101020102" pitchFamily="34" charset="77"/>
              </a:rPr>
              <a:t>Payment methods accepted: direct debit, chequing or savings account, or credit card (Visa or MasterCard)</a:t>
            </a:r>
          </a:p>
        </p:txBody>
      </p:sp>
      <p:cxnSp>
        <p:nvCxnSpPr>
          <p:cNvPr id="18" name="Straight Connector 17">
            <a:extLst>
              <a:ext uri="{FF2B5EF4-FFF2-40B4-BE49-F238E27FC236}">
                <a16:creationId xmlns:a16="http://schemas.microsoft.com/office/drawing/2014/main" id="{3F63F3AA-BF2D-CEEC-A4C6-0503C7B591B7}"/>
              </a:ext>
            </a:extLst>
          </p:cNvPr>
          <p:cNvCxnSpPr/>
          <p:nvPr/>
        </p:nvCxnSpPr>
        <p:spPr>
          <a:xfrm>
            <a:off x="307103" y="5134457"/>
            <a:ext cx="421838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E5699B-4359-C850-21E1-726B82E58B9A}"/>
              </a:ext>
            </a:extLst>
          </p:cNvPr>
          <p:cNvSpPr txBox="1">
            <a:spLocks noGrp="1" noRot="1" noMove="1" noResize="1" noEditPoints="1" noAdjustHandles="1" noChangeArrowheads="1" noChangeShapeType="1"/>
          </p:cNvSpPr>
          <p:nvPr/>
        </p:nvSpPr>
        <p:spPr>
          <a:xfrm>
            <a:off x="8174829" y="6489277"/>
            <a:ext cx="3895164" cy="369332"/>
          </a:xfrm>
          <a:prstGeom prst="rect">
            <a:avLst/>
          </a:prstGeom>
          <a:noFill/>
        </p:spPr>
        <p:txBody>
          <a:bodyPr wrap="square" rtlCol="0">
            <a:spAutoFit/>
          </a:bodyPr>
          <a:lstStyle/>
          <a:p>
            <a:pPr algn="r"/>
            <a:r>
              <a:rPr lang="en-US" sz="900" b="0" i="0" strike="noStrike" dirty="0">
                <a:solidFill>
                  <a:schemeClr val="bg1"/>
                </a:solidFill>
                <a:effectLst/>
                <a:latin typeface="EF Circular Light" panose="020B0404020101020102" pitchFamily="34" charset="0"/>
                <a:cs typeface="EF Circular Light" panose="020B0404020101020102" pitchFamily="34" charset="0"/>
              </a:rPr>
              <a:t>Registration Numbers: TICO-2395858 | CPBC-73991 | OPC-70273</a:t>
            </a:r>
            <a:endParaRPr lang="en-US" sz="900" b="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
        <p:nvSpPr>
          <p:cNvPr id="19" name="TextBox 18">
            <a:extLst>
              <a:ext uri="{FF2B5EF4-FFF2-40B4-BE49-F238E27FC236}">
                <a16:creationId xmlns:a16="http://schemas.microsoft.com/office/drawing/2014/main" id="{D6A80E23-9939-9566-8824-605F23C83A1C}"/>
              </a:ext>
            </a:extLst>
          </p:cNvPr>
          <p:cNvSpPr txBox="1">
            <a:spLocks noGrp="1" noRot="1" noMove="1" noResize="1" noEditPoints="1" noAdjustHandles="1" noChangeArrowheads="1" noChangeShapeType="1"/>
          </p:cNvSpPr>
          <p:nvPr/>
        </p:nvSpPr>
        <p:spPr>
          <a:xfrm>
            <a:off x="122007" y="6489277"/>
            <a:ext cx="3895164" cy="369332"/>
          </a:xfrm>
          <a:prstGeom prst="rect">
            <a:avLst/>
          </a:prstGeom>
          <a:noFill/>
        </p:spPr>
        <p:txBody>
          <a:bodyPr wrap="square" rtlCol="0">
            <a:spAutoFit/>
          </a:bodyPr>
          <a:lstStyle/>
          <a:p>
            <a:r>
              <a:rPr lang="en-US" sz="900" i="0" strike="noStrike" dirty="0">
                <a:solidFill>
                  <a:schemeClr val="bg1"/>
                </a:solidFill>
                <a:effectLst/>
                <a:latin typeface="EF Circular Light" panose="020B0404020101020102" pitchFamily="34" charset="0"/>
                <a:cs typeface="EF Circular Light" panose="020B0404020101020102" pitchFamily="34" charset="0"/>
              </a:rPr>
              <a:t>© 2023 Signum International AG  |  EF Educational Tours |  eftours.ca</a:t>
            </a:r>
            <a:endParaRPr lang="en-US" sz="90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Tree>
    <p:extLst>
      <p:ext uri="{BB962C8B-B14F-4D97-AF65-F5344CB8AC3E}">
        <p14:creationId xmlns:p14="http://schemas.microsoft.com/office/powerpoint/2010/main" val="1921873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2DA2FE5A-152B-3C8A-C71A-75B9B11BA030}"/>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l="27177" t="29262" r="16849" b="20064"/>
          <a:stretch/>
        </p:blipFill>
        <p:spPr>
          <a:xfrm rot="10800000">
            <a:off x="0" y="-3278"/>
            <a:ext cx="12192000" cy="6858001"/>
          </a:xfrm>
          <a:prstGeom prst="rect">
            <a:avLst/>
          </a:prstGeom>
        </p:spPr>
      </p:pic>
      <p:sp>
        <p:nvSpPr>
          <p:cNvPr id="2" name="TextBox 1">
            <a:extLst>
              <a:ext uri="{FF2B5EF4-FFF2-40B4-BE49-F238E27FC236}">
                <a16:creationId xmlns:a16="http://schemas.microsoft.com/office/drawing/2014/main" id="{C757BF5E-48D8-1436-05D1-CFEFC8FCE48F}"/>
              </a:ext>
            </a:extLst>
          </p:cNvPr>
          <p:cNvSpPr txBox="1">
            <a:spLocks noGrp="1" noRot="1" noMove="1" noResize="1" noEditPoints="1" noAdjustHandles="1" noChangeArrowheads="1" noChangeShapeType="1"/>
          </p:cNvSpPr>
          <p:nvPr/>
        </p:nvSpPr>
        <p:spPr>
          <a:xfrm>
            <a:off x="4724400" y="840854"/>
            <a:ext cx="3098801" cy="615553"/>
          </a:xfrm>
          <a:prstGeom prst="rect">
            <a:avLst/>
          </a:prstGeom>
        </p:spPr>
        <p:txBody>
          <a:bodyPr wrap="square" lIns="0" tIns="0" rIns="0" bIns="0" rtlCol="0" anchor="t">
            <a:spAutoFit/>
          </a:bodyPr>
          <a:lstStyle/>
          <a:p>
            <a:pPr defTabSz="609630"/>
            <a:r>
              <a:rPr lang="en-US" sz="4000" dirty="0">
                <a:solidFill>
                  <a:srgbClr val="000000"/>
                </a:solidFill>
                <a:latin typeface="EF Circular Medium" panose="020B0604020101020102" pitchFamily="34" charset="77"/>
                <a:cs typeface="EF Circular Medium" panose="020B0604020101020102" pitchFamily="34" charset="77"/>
              </a:rPr>
              <a:t>Travel dates</a:t>
            </a:r>
          </a:p>
        </p:txBody>
      </p:sp>
      <p:sp>
        <p:nvSpPr>
          <p:cNvPr id="4" name="TextBox 3">
            <a:extLst>
              <a:ext uri="{FF2B5EF4-FFF2-40B4-BE49-F238E27FC236}">
                <a16:creationId xmlns:a16="http://schemas.microsoft.com/office/drawing/2014/main" id="{1A361FD3-8815-DD46-44B8-FE07B1468A16}"/>
              </a:ext>
            </a:extLst>
          </p:cNvPr>
          <p:cNvSpPr txBox="1"/>
          <p:nvPr/>
        </p:nvSpPr>
        <p:spPr>
          <a:xfrm>
            <a:off x="1445768" y="2260600"/>
            <a:ext cx="2082800" cy="533479"/>
          </a:xfrm>
          <a:prstGeom prst="rect">
            <a:avLst/>
          </a:prstGeom>
        </p:spPr>
        <p:txBody>
          <a:bodyPr wrap="square" lIns="0" tIns="0" rIns="0" bIns="0" rtlCol="0" anchor="t">
            <a:spAutoFit/>
          </a:bodyPr>
          <a:lstStyle/>
          <a:p>
            <a:pPr defTabSz="609630"/>
            <a:r>
              <a:rPr lang="en-CA" sz="1600" dirty="0">
                <a:solidFill>
                  <a:srgbClr val="000000"/>
                </a:solidFill>
                <a:latin typeface="EF Circular Medium" panose="020B0604020101020102" pitchFamily="34" charset="77"/>
                <a:cs typeface="EF Circular Medium" panose="020B0604020101020102" pitchFamily="34" charset="77"/>
              </a:rPr>
              <a:t>Mar 21, 2027</a:t>
            </a:r>
          </a:p>
          <a:p>
            <a:pPr defTabSz="609630">
              <a:spcBef>
                <a:spcPts val="800"/>
              </a:spcBef>
            </a:pPr>
            <a:endParaRPr lang="en-CA" sz="1200" dirty="0">
              <a:solidFill>
                <a:srgbClr val="000000"/>
              </a:solidFill>
              <a:latin typeface="EF Circular Light" panose="020B0404020101020102" pitchFamily="34" charset="77"/>
              <a:cs typeface="EF Circular Light" panose="020B0404020101020102" pitchFamily="34" charset="77"/>
            </a:endParaRPr>
          </a:p>
        </p:txBody>
      </p:sp>
      <p:sp>
        <p:nvSpPr>
          <p:cNvPr id="5" name="TextBox 4">
            <a:extLst>
              <a:ext uri="{FF2B5EF4-FFF2-40B4-BE49-F238E27FC236}">
                <a16:creationId xmlns:a16="http://schemas.microsoft.com/office/drawing/2014/main" id="{C5F91212-7694-752E-8A02-5CE8152D3DB9}"/>
              </a:ext>
            </a:extLst>
          </p:cNvPr>
          <p:cNvSpPr txBox="1"/>
          <p:nvPr/>
        </p:nvSpPr>
        <p:spPr>
          <a:xfrm>
            <a:off x="8661400" y="2260600"/>
            <a:ext cx="2082800" cy="533479"/>
          </a:xfrm>
          <a:prstGeom prst="rect">
            <a:avLst/>
          </a:prstGeom>
        </p:spPr>
        <p:txBody>
          <a:bodyPr wrap="square" lIns="0" tIns="0" rIns="0" bIns="0" rtlCol="0" anchor="t">
            <a:spAutoFit/>
          </a:bodyPr>
          <a:lstStyle/>
          <a:p>
            <a:pPr algn="r" defTabSz="609630"/>
            <a:r>
              <a:rPr lang="en-CA" sz="1600" dirty="0">
                <a:solidFill>
                  <a:srgbClr val="000000"/>
                </a:solidFill>
                <a:latin typeface="EF Circular Medium" panose="020B0604020101020102" pitchFamily="34" charset="77"/>
                <a:cs typeface="EF Circular Medium" panose="020B0604020101020102" pitchFamily="34" charset="77"/>
              </a:rPr>
              <a:t>Apr 6, 2027</a:t>
            </a:r>
          </a:p>
          <a:p>
            <a:pPr algn="r" defTabSz="609630">
              <a:spcBef>
                <a:spcPts val="800"/>
              </a:spcBef>
            </a:pPr>
            <a:endParaRPr lang="en-CA" sz="1200" dirty="0">
              <a:solidFill>
                <a:srgbClr val="000000"/>
              </a:solidFill>
              <a:latin typeface="EF Circular Light" panose="020B0404020101020102" pitchFamily="34" charset="77"/>
              <a:cs typeface="EF Circular Light" panose="020B0404020101020102" pitchFamily="34" charset="77"/>
            </a:endParaRPr>
          </a:p>
        </p:txBody>
      </p:sp>
      <p:sp>
        <p:nvSpPr>
          <p:cNvPr id="7" name="Rectangle 6">
            <a:extLst>
              <a:ext uri="{FF2B5EF4-FFF2-40B4-BE49-F238E27FC236}">
                <a16:creationId xmlns:a16="http://schemas.microsoft.com/office/drawing/2014/main" id="{E018BF49-781E-28CD-B321-63A5A004DC37}"/>
              </a:ext>
            </a:extLst>
          </p:cNvPr>
          <p:cNvSpPr>
            <a:spLocks noGrp="1" noRot="1" noMove="1" noResize="1" noEditPoints="1" noAdjustHandles="1" noChangeArrowheads="1" noChangeShapeType="1"/>
          </p:cNvSpPr>
          <p:nvPr/>
        </p:nvSpPr>
        <p:spPr>
          <a:xfrm>
            <a:off x="3708400" y="2655824"/>
            <a:ext cx="4784035" cy="8128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3" name="Rectangle 2">
            <a:extLst>
              <a:ext uri="{FF2B5EF4-FFF2-40B4-BE49-F238E27FC236}">
                <a16:creationId xmlns:a16="http://schemas.microsoft.com/office/drawing/2014/main" id="{2998E4C8-CD49-7659-B6FF-783A95667F00}"/>
              </a:ext>
            </a:extLst>
          </p:cNvPr>
          <p:cNvSpPr>
            <a:spLocks noGrp="1" noRot="1" noMove="1" noResize="1" noEditPoints="1" noAdjustHandles="1" noChangeArrowheads="1" noChangeShapeType="1"/>
          </p:cNvSpPr>
          <p:nvPr/>
        </p:nvSpPr>
        <p:spPr>
          <a:xfrm>
            <a:off x="1447800" y="2655824"/>
            <a:ext cx="9296400" cy="8128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11" name="TextBox 10">
            <a:extLst>
              <a:ext uri="{FF2B5EF4-FFF2-40B4-BE49-F238E27FC236}">
                <a16:creationId xmlns:a16="http://schemas.microsoft.com/office/drawing/2014/main" id="{7496891F-74B3-15C6-092B-BEC3F2D6B3C1}"/>
              </a:ext>
            </a:extLst>
          </p:cNvPr>
          <p:cNvSpPr txBox="1">
            <a:spLocks noGrp="1" noRot="1" noMove="1" noResize="1" noEditPoints="1" noAdjustHandles="1" noChangeArrowheads="1" noChangeShapeType="1"/>
          </p:cNvSpPr>
          <p:nvPr/>
        </p:nvSpPr>
        <p:spPr>
          <a:xfrm>
            <a:off x="1445768" y="3597108"/>
            <a:ext cx="2082800" cy="533479"/>
          </a:xfrm>
          <a:prstGeom prst="rect">
            <a:avLst/>
          </a:prstGeom>
        </p:spPr>
        <p:txBody>
          <a:bodyPr wrap="square" lIns="0" tIns="0" rIns="0" bIns="0" rtlCol="0" anchor="t">
            <a:spAutoFit/>
          </a:bodyPr>
          <a:lstStyle/>
          <a:p>
            <a:pPr defTabSz="609630"/>
            <a:r>
              <a:rPr lang="en-CA" sz="1600" i="1" dirty="0">
                <a:solidFill>
                  <a:srgbClr val="000000"/>
                </a:solidFill>
                <a:latin typeface="EF Circular Light" panose="020B0404020101020102" pitchFamily="34" charset="77"/>
                <a:cs typeface="EF Circular Light" panose="020B0404020101020102" pitchFamily="34" charset="77"/>
              </a:rPr>
              <a:t>Earliest departure</a:t>
            </a:r>
          </a:p>
          <a:p>
            <a:pPr defTabSz="609630">
              <a:spcBef>
                <a:spcPts val="800"/>
              </a:spcBef>
            </a:pPr>
            <a:endParaRPr lang="en-CA" sz="1200" dirty="0">
              <a:solidFill>
                <a:srgbClr val="000000"/>
              </a:solidFill>
              <a:latin typeface="EF Circular Light" panose="020B0404020101020102" pitchFamily="34" charset="77"/>
              <a:cs typeface="EF Circular Light" panose="020B0404020101020102" pitchFamily="34" charset="77"/>
            </a:endParaRPr>
          </a:p>
        </p:txBody>
      </p:sp>
      <p:sp>
        <p:nvSpPr>
          <p:cNvPr id="14" name="TextBox 13">
            <a:extLst>
              <a:ext uri="{FF2B5EF4-FFF2-40B4-BE49-F238E27FC236}">
                <a16:creationId xmlns:a16="http://schemas.microsoft.com/office/drawing/2014/main" id="{EDB39735-8FCA-5435-63E0-C5F84EC7AA75}"/>
              </a:ext>
            </a:extLst>
          </p:cNvPr>
          <p:cNvSpPr txBox="1">
            <a:spLocks noGrp="1" noRot="1" noMove="1" noResize="1" noEditPoints="1" noAdjustHandles="1" noChangeArrowheads="1" noChangeShapeType="1"/>
          </p:cNvSpPr>
          <p:nvPr/>
        </p:nvSpPr>
        <p:spPr>
          <a:xfrm>
            <a:off x="8661400" y="3597108"/>
            <a:ext cx="2082800" cy="533479"/>
          </a:xfrm>
          <a:prstGeom prst="rect">
            <a:avLst/>
          </a:prstGeom>
        </p:spPr>
        <p:txBody>
          <a:bodyPr wrap="square" lIns="0" tIns="0" rIns="0" bIns="0" rtlCol="0" anchor="t">
            <a:spAutoFit/>
          </a:bodyPr>
          <a:lstStyle/>
          <a:p>
            <a:pPr algn="r" defTabSz="609630"/>
            <a:r>
              <a:rPr lang="en-CA" sz="1600" i="1" dirty="0">
                <a:solidFill>
                  <a:srgbClr val="000000"/>
                </a:solidFill>
                <a:latin typeface="EF Circular Light" panose="020B0404020101020102" pitchFamily="34" charset="77"/>
                <a:cs typeface="EF Circular Light" panose="020B0404020101020102" pitchFamily="34" charset="77"/>
              </a:rPr>
              <a:t>Latest return</a:t>
            </a:r>
          </a:p>
          <a:p>
            <a:pPr defTabSz="609630">
              <a:spcBef>
                <a:spcPts val="800"/>
              </a:spcBef>
            </a:pPr>
            <a:endParaRPr lang="en-CA" sz="1200" dirty="0">
              <a:solidFill>
                <a:srgbClr val="000000"/>
              </a:solidFill>
              <a:latin typeface="EF Circular Light" panose="020B0404020101020102" pitchFamily="34" charset="77"/>
              <a:cs typeface="EF Circular Light" panose="020B0404020101020102" pitchFamily="34" charset="77"/>
            </a:endParaRPr>
          </a:p>
        </p:txBody>
      </p:sp>
      <p:sp>
        <p:nvSpPr>
          <p:cNvPr id="17" name="TextBox 16">
            <a:extLst>
              <a:ext uri="{FF2B5EF4-FFF2-40B4-BE49-F238E27FC236}">
                <a16:creationId xmlns:a16="http://schemas.microsoft.com/office/drawing/2014/main" id="{18A29C18-A0FA-1EAC-CD5F-84B5DB761C38}"/>
              </a:ext>
            </a:extLst>
          </p:cNvPr>
          <p:cNvSpPr txBox="1">
            <a:spLocks noGrp="1" noRot="1" noMove="1" noResize="1" noEditPoints="1" noAdjustHandles="1" noChangeArrowheads="1" noChangeShapeType="1"/>
          </p:cNvSpPr>
          <p:nvPr/>
        </p:nvSpPr>
        <p:spPr>
          <a:xfrm>
            <a:off x="4146550" y="3584529"/>
            <a:ext cx="3898900" cy="533479"/>
          </a:xfrm>
          <a:prstGeom prst="rect">
            <a:avLst/>
          </a:prstGeom>
        </p:spPr>
        <p:txBody>
          <a:bodyPr wrap="square" lIns="0" tIns="0" rIns="0" bIns="0" rtlCol="0" anchor="t">
            <a:spAutoFit/>
          </a:bodyPr>
          <a:lstStyle/>
          <a:p>
            <a:pPr algn="ctr" defTabSz="609630"/>
            <a:r>
              <a:rPr lang="en-CA" sz="1600" i="1" dirty="0">
                <a:solidFill>
                  <a:srgbClr val="000000"/>
                </a:solidFill>
                <a:latin typeface="EF Circular Light" panose="020B0404020101020102" pitchFamily="34" charset="77"/>
                <a:cs typeface="EF Circular Light" panose="020B0404020101020102" pitchFamily="34" charset="77"/>
              </a:rPr>
              <a:t>Requested dates</a:t>
            </a:r>
          </a:p>
          <a:p>
            <a:pPr defTabSz="609630">
              <a:spcBef>
                <a:spcPts val="800"/>
              </a:spcBef>
            </a:pPr>
            <a:endParaRPr lang="en-CA" sz="1200" dirty="0">
              <a:solidFill>
                <a:srgbClr val="000000"/>
              </a:solidFill>
              <a:latin typeface="EF Circular Light" panose="020B0404020101020102" pitchFamily="34" charset="77"/>
              <a:cs typeface="EF Circular Light" panose="020B0404020101020102" pitchFamily="34" charset="77"/>
            </a:endParaRPr>
          </a:p>
        </p:txBody>
      </p:sp>
      <p:sp>
        <p:nvSpPr>
          <p:cNvPr id="18" name="TextBox 17">
            <a:extLst>
              <a:ext uri="{FF2B5EF4-FFF2-40B4-BE49-F238E27FC236}">
                <a16:creationId xmlns:a16="http://schemas.microsoft.com/office/drawing/2014/main" id="{1AA92736-4B08-1080-19E3-DC31C82B6EAE}"/>
              </a:ext>
            </a:extLst>
          </p:cNvPr>
          <p:cNvSpPr txBox="1"/>
          <p:nvPr/>
        </p:nvSpPr>
        <p:spPr>
          <a:xfrm>
            <a:off x="6923024" y="5076811"/>
            <a:ext cx="3948176" cy="1107996"/>
          </a:xfrm>
          <a:prstGeom prst="rect">
            <a:avLst/>
          </a:prstGeom>
        </p:spPr>
        <p:txBody>
          <a:bodyPr wrap="square" lIns="0" tIns="0" rIns="0" bIns="0" rtlCol="0" anchor="t">
            <a:spAutoFit/>
          </a:bodyPr>
          <a:lstStyle/>
          <a:p>
            <a:pPr defTabSz="609630"/>
            <a:r>
              <a:rPr lang="en-CA" sz="1200" dirty="0">
                <a:latin typeface="EF Circular Light" panose="020B0404020101020102" pitchFamily="34" charset="77"/>
                <a:cs typeface="EF Circular Light" panose="020B0404020101020102" pitchFamily="34" charset="77"/>
              </a:rPr>
              <a:t>We’ll confirm the exact departure and return dates closer to the tour. EF strives to keep the new departure dates within one to two days of the original date on tours departing October through April and within four days of the original date on tours departing May through September.</a:t>
            </a:r>
            <a:endParaRPr lang="en-US" sz="1200" dirty="0">
              <a:solidFill>
                <a:srgbClr val="000000"/>
              </a:solidFill>
              <a:latin typeface="EF Circular Light" panose="020B0404020101020102" pitchFamily="34" charset="77"/>
              <a:cs typeface="EF Circular Light" panose="020B0404020101020102" pitchFamily="34" charset="77"/>
            </a:endParaRPr>
          </a:p>
          <a:p>
            <a:pPr marL="190510" indent="-190510" defTabSz="609630">
              <a:buFont typeface="Arial" panose="020B0604020202020204" pitchFamily="34" charset="0"/>
              <a:buChar char="•"/>
            </a:pPr>
            <a:endParaRPr lang="en-US" sz="1200" dirty="0">
              <a:solidFill>
                <a:srgbClr val="000000"/>
              </a:solidFill>
              <a:latin typeface="EF Circular Light" panose="020B0404020101020102" pitchFamily="34" charset="77"/>
              <a:cs typeface="EF Circular Light" panose="020B0404020101020102" pitchFamily="34" charset="77"/>
            </a:endParaRPr>
          </a:p>
        </p:txBody>
      </p:sp>
      <p:sp>
        <p:nvSpPr>
          <p:cNvPr id="38" name="TextBox 37">
            <a:extLst>
              <a:ext uri="{FF2B5EF4-FFF2-40B4-BE49-F238E27FC236}">
                <a16:creationId xmlns:a16="http://schemas.microsoft.com/office/drawing/2014/main" id="{A217134F-4AAD-8870-9115-13C7DE3CBF15}"/>
              </a:ext>
            </a:extLst>
          </p:cNvPr>
          <p:cNvSpPr txBox="1">
            <a:spLocks noGrp="1" noRot="1" noMove="1" noResize="1" noEditPoints="1" noAdjustHandles="1" noChangeArrowheads="1" noChangeShapeType="1"/>
          </p:cNvSpPr>
          <p:nvPr/>
        </p:nvSpPr>
        <p:spPr>
          <a:xfrm>
            <a:off x="6908800" y="4617469"/>
            <a:ext cx="2336800" cy="533479"/>
          </a:xfrm>
          <a:prstGeom prst="rect">
            <a:avLst/>
          </a:prstGeom>
        </p:spPr>
        <p:txBody>
          <a:bodyPr wrap="square" lIns="0" tIns="0" rIns="0" bIns="0" rtlCol="0" anchor="t">
            <a:spAutoFit/>
          </a:bodyPr>
          <a:lstStyle/>
          <a:p>
            <a:pPr defTabSz="609630"/>
            <a:r>
              <a:rPr lang="en-CA" sz="1600" dirty="0">
                <a:solidFill>
                  <a:srgbClr val="000000"/>
                </a:solidFill>
                <a:latin typeface="EF Circular Medium" panose="020B0604020101020102" pitchFamily="34" charset="77"/>
                <a:cs typeface="EF Circular Medium" panose="020B0604020101020102" pitchFamily="34" charset="77"/>
              </a:rPr>
              <a:t>Note:</a:t>
            </a:r>
          </a:p>
          <a:p>
            <a:pPr defTabSz="609630">
              <a:spcBef>
                <a:spcPts val="800"/>
              </a:spcBef>
            </a:pPr>
            <a:endParaRPr lang="en-CA" sz="1200" dirty="0">
              <a:solidFill>
                <a:srgbClr val="000000"/>
              </a:solidFill>
              <a:latin typeface="EF Circular Light" panose="020B0404020101020102" pitchFamily="34" charset="77"/>
              <a:cs typeface="EF Circular Light" panose="020B0404020101020102" pitchFamily="34" charset="77"/>
            </a:endParaRPr>
          </a:p>
        </p:txBody>
      </p:sp>
      <p:sp>
        <p:nvSpPr>
          <p:cNvPr id="10" name="TextBox 9">
            <a:extLst>
              <a:ext uri="{FF2B5EF4-FFF2-40B4-BE49-F238E27FC236}">
                <a16:creationId xmlns:a16="http://schemas.microsoft.com/office/drawing/2014/main" id="{B21B6C45-DFDD-68F5-38A0-1ED3AA9EAA44}"/>
              </a:ext>
            </a:extLst>
          </p:cNvPr>
          <p:cNvSpPr txBox="1">
            <a:spLocks noGrp="1" noRot="1" noMove="1" noResize="1" noEditPoints="1" noAdjustHandles="1" noChangeArrowheads="1" noChangeShapeType="1"/>
          </p:cNvSpPr>
          <p:nvPr/>
        </p:nvSpPr>
        <p:spPr>
          <a:xfrm>
            <a:off x="1445768" y="4617468"/>
            <a:ext cx="2262632" cy="779701"/>
          </a:xfrm>
          <a:prstGeom prst="rect">
            <a:avLst/>
          </a:prstGeom>
        </p:spPr>
        <p:txBody>
          <a:bodyPr wrap="square" lIns="0" tIns="0" rIns="0" bIns="0" rtlCol="0" anchor="t">
            <a:spAutoFit/>
          </a:bodyPr>
          <a:lstStyle/>
          <a:p>
            <a:pPr defTabSz="609630"/>
            <a:r>
              <a:rPr lang="en-CA" sz="1600" dirty="0">
                <a:solidFill>
                  <a:srgbClr val="000000"/>
                </a:solidFill>
                <a:latin typeface="EF Circular Medium" panose="020B0604020101020102" pitchFamily="34" charset="77"/>
                <a:cs typeface="EF Circular Medium" panose="020B0604020101020102" pitchFamily="34" charset="77"/>
              </a:rPr>
              <a:t>Departing city: Edmonton</a:t>
            </a:r>
          </a:p>
          <a:p>
            <a:pPr defTabSz="609630">
              <a:spcBef>
                <a:spcPts val="800"/>
              </a:spcBef>
            </a:pPr>
            <a:endParaRPr lang="en-CA" sz="1200" dirty="0">
              <a:solidFill>
                <a:srgbClr val="000000"/>
              </a:solidFill>
              <a:latin typeface="EF Circular Light" panose="020B0404020101020102" pitchFamily="34" charset="77"/>
              <a:cs typeface="EF Circular Light" panose="020B0404020101020102" pitchFamily="34" charset="77"/>
            </a:endParaRPr>
          </a:p>
        </p:txBody>
      </p:sp>
      <p:sp>
        <p:nvSpPr>
          <p:cNvPr id="12" name="text" descr="{&quot;templafy&quot;:{&quot;binding&quot;:&quot;{{Form.RCDeckTotalDays}}&quot;,&quot;visibility&quot;:&quot;&quot;,&quot;disableUpdates&quot;:false,&quot;type&quot;:&quot;text&quot;}}" title="Form.RCDeckTotalDays">
            <a:extLst>
              <a:ext uri="{FF2B5EF4-FFF2-40B4-BE49-F238E27FC236}">
                <a16:creationId xmlns:a16="http://schemas.microsoft.com/office/drawing/2014/main" id="{2875BD4C-BCDC-4EA7-EB3E-39461F74A6C4}"/>
              </a:ext>
            </a:extLst>
          </p:cNvPr>
          <p:cNvSpPr txBox="1"/>
          <p:nvPr/>
        </p:nvSpPr>
        <p:spPr>
          <a:xfrm>
            <a:off x="3708400" y="2831144"/>
            <a:ext cx="4784035" cy="461665"/>
          </a:xfrm>
          <a:prstGeom prst="rect">
            <a:avLst/>
          </a:prstGeom>
          <a:noFill/>
        </p:spPr>
        <p:txBody>
          <a:bodyPr wrap="square" lIns="91440" tIns="45720" rIns="91440" bIns="45720" rtlCol="0" anchor="t">
            <a:spAutoFit/>
          </a:bodyPr>
          <a:lstStyle/>
          <a:p>
            <a:pPr algn="ctr"/>
            <a:r>
              <a:rPr lang="en-US" sz="2400" dirty="0">
                <a:solidFill>
                  <a:schemeClr val="bg1"/>
                </a:solidFill>
                <a:latin typeface="EF Circular Medium" panose="020B0604020101010102" pitchFamily="34" charset="0"/>
                <a:cs typeface="EF Circular Medium" panose="020B0604020101010102" pitchFamily="34" charset="0"/>
              </a:rPr>
              <a:t>11 days on tour</a:t>
            </a:r>
          </a:p>
        </p:txBody>
      </p:sp>
      <p:sp>
        <p:nvSpPr>
          <p:cNvPr id="13" name="date" descr="{&quot;templafy&quot;:{&quot;binding&quot;:&quot;{{FormatDateTime(Form.RCDeckStartDate, \&quot;MMMM,  dd\&quot;)}}&quot;,&quot;visibility&quot;:&quot;&quot;,&quot;disableUpdates&quot;:false,&quot;type&quot;:&quot;text&quot;}}" title="Form.RCDeckStartDate">
            <a:extLst>
              <a:ext uri="{FF2B5EF4-FFF2-40B4-BE49-F238E27FC236}">
                <a16:creationId xmlns:a16="http://schemas.microsoft.com/office/drawing/2014/main" id="{65FCC13E-C8E1-0926-7444-E1A080973F88}"/>
              </a:ext>
            </a:extLst>
          </p:cNvPr>
          <p:cNvSpPr txBox="1"/>
          <p:nvPr/>
        </p:nvSpPr>
        <p:spPr>
          <a:xfrm>
            <a:off x="3708400" y="2187623"/>
            <a:ext cx="4784035" cy="369332"/>
          </a:xfrm>
          <a:prstGeom prst="rect">
            <a:avLst/>
          </a:prstGeom>
          <a:noFill/>
        </p:spPr>
        <p:txBody>
          <a:bodyPr wrap="square" lIns="91440" tIns="45720" rIns="91440" bIns="45720" rtlCol="0" anchor="t">
            <a:spAutoFit/>
          </a:bodyPr>
          <a:lstStyle/>
          <a:p>
            <a:pPr algn="ctr"/>
            <a:r>
              <a:rPr lang="en-US" dirty="0">
                <a:latin typeface="EF Circular Medium" panose="020B0604020101010102" pitchFamily="34" charset="0"/>
                <a:cs typeface="EF Circular Medium" panose="020B0604020101010102" pitchFamily="34" charset="0"/>
              </a:rPr>
              <a:t>Mar 25 to Apr 4</a:t>
            </a:r>
            <a:endParaRPr lang="en-CA" sz="1800" dirty="0">
              <a:latin typeface="EF Circular Medium" panose="020B0604020101010102" pitchFamily="34" charset="0"/>
              <a:cs typeface="EF Circular Medium" panose="020B0604020101010102" pitchFamily="34" charset="0"/>
            </a:endParaRPr>
          </a:p>
        </p:txBody>
      </p:sp>
      <p:sp>
        <p:nvSpPr>
          <p:cNvPr id="9" name="TextBox 8">
            <a:extLst>
              <a:ext uri="{FF2B5EF4-FFF2-40B4-BE49-F238E27FC236}">
                <a16:creationId xmlns:a16="http://schemas.microsoft.com/office/drawing/2014/main" id="{B3C8F2C6-8F75-E29A-143B-0DC56FEF5A87}"/>
              </a:ext>
            </a:extLst>
          </p:cNvPr>
          <p:cNvSpPr txBox="1">
            <a:spLocks noGrp="1" noRot="1" noMove="1" noResize="1" noEditPoints="1" noAdjustHandles="1" noChangeArrowheads="1" noChangeShapeType="1"/>
          </p:cNvSpPr>
          <p:nvPr/>
        </p:nvSpPr>
        <p:spPr>
          <a:xfrm>
            <a:off x="8174829" y="6489277"/>
            <a:ext cx="3895164" cy="369332"/>
          </a:xfrm>
          <a:prstGeom prst="rect">
            <a:avLst/>
          </a:prstGeom>
          <a:noFill/>
        </p:spPr>
        <p:txBody>
          <a:bodyPr wrap="square" rtlCol="0">
            <a:spAutoFit/>
          </a:bodyPr>
          <a:lstStyle/>
          <a:p>
            <a:pPr algn="r"/>
            <a:r>
              <a:rPr lang="en-US" sz="900" b="0" i="0" strike="noStrike" dirty="0">
                <a:effectLst/>
                <a:latin typeface="EF Circular Light" panose="020B0404020101020102" pitchFamily="34" charset="0"/>
                <a:cs typeface="EF Circular Light" panose="020B0404020101020102" pitchFamily="34" charset="0"/>
              </a:rPr>
              <a:t>Registration Numbers: TICO-2395858 | CPBC-73991 | OPC-70273</a:t>
            </a:r>
            <a:endParaRPr lang="en-US" sz="900" b="0" i="0" dirty="0">
              <a:effectLst/>
              <a:latin typeface="EF Circular Light" panose="020B0404020101020102" pitchFamily="34" charset="0"/>
              <a:cs typeface="EF Circular Light" panose="020B0404020101020102" pitchFamily="34" charset="0"/>
            </a:endParaRPr>
          </a:p>
          <a:p>
            <a:endParaRPr lang="en-CA" sz="900" i="0" dirty="0">
              <a:latin typeface="EF Circular Light" panose="020B0404020101020102" pitchFamily="34" charset="0"/>
              <a:cs typeface="EF Circular Light" panose="020B0404020101020102" pitchFamily="34" charset="0"/>
            </a:endParaRPr>
          </a:p>
        </p:txBody>
      </p:sp>
      <p:sp>
        <p:nvSpPr>
          <p:cNvPr id="20" name="TextBox 19">
            <a:extLst>
              <a:ext uri="{FF2B5EF4-FFF2-40B4-BE49-F238E27FC236}">
                <a16:creationId xmlns:a16="http://schemas.microsoft.com/office/drawing/2014/main" id="{06AB3700-FD2F-56DC-79D8-932B6E16EB3E}"/>
              </a:ext>
            </a:extLst>
          </p:cNvPr>
          <p:cNvSpPr txBox="1">
            <a:spLocks noGrp="1" noRot="1" noMove="1" noResize="1" noEditPoints="1" noAdjustHandles="1" noChangeArrowheads="1" noChangeShapeType="1"/>
          </p:cNvSpPr>
          <p:nvPr/>
        </p:nvSpPr>
        <p:spPr>
          <a:xfrm>
            <a:off x="122007" y="6489277"/>
            <a:ext cx="3895164" cy="369332"/>
          </a:xfrm>
          <a:prstGeom prst="rect">
            <a:avLst/>
          </a:prstGeom>
          <a:noFill/>
        </p:spPr>
        <p:txBody>
          <a:bodyPr wrap="square" rtlCol="0">
            <a:spAutoFit/>
          </a:bodyPr>
          <a:lstStyle/>
          <a:p>
            <a:r>
              <a:rPr lang="en-US" sz="900" i="0" strike="noStrike" dirty="0">
                <a:effectLst/>
                <a:latin typeface="EF Circular Light" panose="020B0404020101020102" pitchFamily="34" charset="0"/>
                <a:cs typeface="EF Circular Light" panose="020B0404020101020102" pitchFamily="34" charset="0"/>
              </a:rPr>
              <a:t>© 2023 Signum International AG  |  EF Educational Tours |  eftours.ca</a:t>
            </a:r>
            <a:endParaRPr lang="en-US" sz="900" i="0" dirty="0">
              <a:effectLst/>
              <a:latin typeface="EF Circular Light" panose="020B0404020101020102" pitchFamily="34" charset="0"/>
              <a:cs typeface="EF Circular Light" panose="020B0404020101020102" pitchFamily="34" charset="0"/>
            </a:endParaRPr>
          </a:p>
          <a:p>
            <a:endParaRPr lang="en-CA" sz="900" i="0" dirty="0">
              <a:latin typeface="EF Circular Light" panose="020B0404020101020102" pitchFamily="34" charset="0"/>
              <a:cs typeface="EF Circular Light" panose="020B0404020101020102" pitchFamily="34" charset="0"/>
            </a:endParaRPr>
          </a:p>
        </p:txBody>
      </p:sp>
    </p:spTree>
    <p:extLst>
      <p:ext uri="{BB962C8B-B14F-4D97-AF65-F5344CB8AC3E}">
        <p14:creationId xmlns:p14="http://schemas.microsoft.com/office/powerpoint/2010/main" val="76375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603B476-4423-F444-E271-1F82C36A9A9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412" t="13906" r="7353" b="15089"/>
          <a:stretch/>
        </p:blipFill>
        <p:spPr>
          <a:xfrm>
            <a:off x="4600244" y="2054707"/>
            <a:ext cx="432374" cy="432375"/>
          </a:xfrm>
          <a:prstGeom prst="rect">
            <a:avLst/>
          </a:prstGeom>
        </p:spPr>
      </p:pic>
      <p:sp>
        <p:nvSpPr>
          <p:cNvPr id="3" name="TextBox 2">
            <a:extLst>
              <a:ext uri="{FF2B5EF4-FFF2-40B4-BE49-F238E27FC236}">
                <a16:creationId xmlns:a16="http://schemas.microsoft.com/office/drawing/2014/main" id="{80354F2B-2BC6-8B32-6882-4F20EAB51681}"/>
              </a:ext>
            </a:extLst>
          </p:cNvPr>
          <p:cNvSpPr txBox="1"/>
          <p:nvPr/>
        </p:nvSpPr>
        <p:spPr>
          <a:xfrm>
            <a:off x="304800" y="6525684"/>
            <a:ext cx="4784035" cy="235898"/>
          </a:xfrm>
          <a:prstGeom prst="rect">
            <a:avLst/>
          </a:prstGeom>
          <a:noFill/>
        </p:spPr>
        <p:txBody>
          <a:bodyPr wrap="square" rtlCol="0">
            <a:spAutoFit/>
          </a:bodyPr>
          <a:lstStyle/>
          <a:p>
            <a:r>
              <a:rPr lang="en-US" sz="933" dirty="0">
                <a:latin typeface="EF Circular Light" panose="020B0404020101020102" pitchFamily="34" charset="77"/>
                <a:ea typeface="EF Circular Bold" charset="0"/>
                <a:cs typeface="EF Circular Light" panose="020B0404020101020102" pitchFamily="34" charset="77"/>
              </a:rPr>
              <a:t>EF Educational Tours</a:t>
            </a:r>
          </a:p>
        </p:txBody>
      </p:sp>
      <p:sp>
        <p:nvSpPr>
          <p:cNvPr id="4" name="TextBox 3">
            <a:extLst>
              <a:ext uri="{FF2B5EF4-FFF2-40B4-BE49-F238E27FC236}">
                <a16:creationId xmlns:a16="http://schemas.microsoft.com/office/drawing/2014/main" id="{210552BA-FF1D-E97E-FAC1-B093EA83902F}"/>
              </a:ext>
            </a:extLst>
          </p:cNvPr>
          <p:cNvSpPr txBox="1"/>
          <p:nvPr/>
        </p:nvSpPr>
        <p:spPr>
          <a:xfrm>
            <a:off x="875395" y="1953589"/>
            <a:ext cx="3200400" cy="1354217"/>
          </a:xfrm>
          <a:prstGeom prst="rect">
            <a:avLst/>
          </a:prstGeom>
        </p:spPr>
        <p:txBody>
          <a:bodyPr wrap="square" lIns="0" tIns="0" rIns="0" bIns="0" rtlCol="0" anchor="t">
            <a:spAutoFit/>
          </a:bodyPr>
          <a:lstStyle/>
          <a:p>
            <a:r>
              <a:rPr lang="en-US" sz="4400" dirty="0">
                <a:latin typeface="EF Circular Medium" panose="020B0604020101020102" pitchFamily="34" charset="77"/>
                <a:cs typeface="EF Circular Medium" panose="020B0604020101020102" pitchFamily="34" charset="77"/>
              </a:rPr>
              <a:t>Today’s</a:t>
            </a:r>
          </a:p>
          <a:p>
            <a:r>
              <a:rPr lang="en-US" sz="4400" dirty="0">
                <a:latin typeface="EF Circular Medium" panose="020B0604020101020102" pitchFamily="34" charset="77"/>
                <a:cs typeface="EF Circular Medium" panose="020B0604020101020102" pitchFamily="34" charset="77"/>
              </a:rPr>
              <a:t>agenda</a:t>
            </a:r>
          </a:p>
        </p:txBody>
      </p:sp>
      <p:sp>
        <p:nvSpPr>
          <p:cNvPr id="5" name="TextBox 4">
            <a:extLst>
              <a:ext uri="{FF2B5EF4-FFF2-40B4-BE49-F238E27FC236}">
                <a16:creationId xmlns:a16="http://schemas.microsoft.com/office/drawing/2014/main" id="{A86A8CEC-E3EF-58E9-6EBE-881B3D447C55}"/>
              </a:ext>
            </a:extLst>
          </p:cNvPr>
          <p:cNvSpPr txBox="1"/>
          <p:nvPr/>
        </p:nvSpPr>
        <p:spPr>
          <a:xfrm>
            <a:off x="4562430" y="2186808"/>
            <a:ext cx="508000" cy="184666"/>
          </a:xfrm>
          <a:prstGeom prst="rect">
            <a:avLst/>
          </a:prstGeom>
        </p:spPr>
        <p:txBody>
          <a:bodyPr wrap="square" lIns="0" tIns="0" rIns="0" bIns="0" rtlCol="0" anchor="t">
            <a:spAutoFit/>
          </a:bodyPr>
          <a:lstStyle/>
          <a:p>
            <a:pPr algn="ctr"/>
            <a:r>
              <a:rPr lang="en-US" sz="1200" dirty="0">
                <a:solidFill>
                  <a:schemeClr val="bg1"/>
                </a:solidFill>
                <a:latin typeface="EF Circular Book" panose="020B0604020101020102" pitchFamily="34" charset="77"/>
                <a:cs typeface="EF Circular Book" panose="020B0604020101020102" pitchFamily="34" charset="77"/>
              </a:rPr>
              <a:t>01</a:t>
            </a:r>
          </a:p>
        </p:txBody>
      </p:sp>
      <p:sp>
        <p:nvSpPr>
          <p:cNvPr id="10" name="TextBox 9">
            <a:extLst>
              <a:ext uri="{FF2B5EF4-FFF2-40B4-BE49-F238E27FC236}">
                <a16:creationId xmlns:a16="http://schemas.microsoft.com/office/drawing/2014/main" id="{9F7C7B0B-8C84-54EE-28D4-FF2211EF0284}"/>
              </a:ext>
            </a:extLst>
          </p:cNvPr>
          <p:cNvSpPr txBox="1"/>
          <p:nvPr/>
        </p:nvSpPr>
        <p:spPr>
          <a:xfrm>
            <a:off x="5205067" y="2195613"/>
            <a:ext cx="2575805" cy="184666"/>
          </a:xfrm>
          <a:prstGeom prst="rect">
            <a:avLst/>
          </a:prstGeom>
        </p:spPr>
        <p:txBody>
          <a:bodyPr wrap="square" lIns="0" tIns="0" rIns="0" bIns="0" rtlCol="0" anchor="t">
            <a:spAutoFit/>
          </a:bodyPr>
          <a:lstStyle/>
          <a:p>
            <a:pPr marL="0" indent="0">
              <a:buNone/>
            </a:pPr>
            <a:r>
              <a:rPr lang="en-US" sz="1200" dirty="0">
                <a:latin typeface="EF Circular Medium" panose="020B0604020101010102" pitchFamily="34" charset="0"/>
                <a:cs typeface="EF Circular Medium" panose="020B0604020101010102" pitchFamily="34" charset="0"/>
              </a:rPr>
              <a:t>The impact of educational travel</a:t>
            </a:r>
          </a:p>
        </p:txBody>
      </p:sp>
      <p:sp>
        <p:nvSpPr>
          <p:cNvPr id="46" name="TextBox 45">
            <a:extLst>
              <a:ext uri="{FF2B5EF4-FFF2-40B4-BE49-F238E27FC236}">
                <a16:creationId xmlns:a16="http://schemas.microsoft.com/office/drawing/2014/main" id="{A8B37401-E3BB-19A4-DFB1-FDBB2A86FDA4}"/>
              </a:ext>
            </a:extLst>
          </p:cNvPr>
          <p:cNvSpPr txBox="1"/>
          <p:nvPr/>
        </p:nvSpPr>
        <p:spPr>
          <a:xfrm>
            <a:off x="8848266" y="2203860"/>
            <a:ext cx="2575805" cy="184666"/>
          </a:xfrm>
          <a:prstGeom prst="rect">
            <a:avLst/>
          </a:prstGeom>
        </p:spPr>
        <p:txBody>
          <a:bodyPr wrap="square" lIns="0" tIns="0" rIns="0" bIns="0" rtlCol="0" anchor="t">
            <a:spAutoFit/>
          </a:bodyPr>
          <a:lstStyle/>
          <a:p>
            <a:r>
              <a:rPr lang="en-CA" sz="1200" dirty="0">
                <a:latin typeface="EF Circular Medium" panose="020B0604020101020102" pitchFamily="34" charset="77"/>
                <a:cs typeface="EF Circular Medium" panose="020B0604020101020102" pitchFamily="34" charset="77"/>
              </a:rPr>
              <a:t>Your itinerary</a:t>
            </a:r>
            <a:endParaRPr lang="en-US" sz="1200" dirty="0">
              <a:latin typeface="EF Circular Light" panose="020B0404020101020102" pitchFamily="34" charset="77"/>
              <a:cs typeface="EF Circular Light" panose="020B0404020101020102" pitchFamily="34" charset="77"/>
            </a:endParaRPr>
          </a:p>
        </p:txBody>
      </p:sp>
      <p:sp>
        <p:nvSpPr>
          <p:cNvPr id="48" name="TextBox 47">
            <a:extLst>
              <a:ext uri="{FF2B5EF4-FFF2-40B4-BE49-F238E27FC236}">
                <a16:creationId xmlns:a16="http://schemas.microsoft.com/office/drawing/2014/main" id="{80AE41E8-9F1F-6F64-5494-7F1B6ABD5F77}"/>
              </a:ext>
            </a:extLst>
          </p:cNvPr>
          <p:cNvSpPr txBox="1"/>
          <p:nvPr/>
        </p:nvSpPr>
        <p:spPr>
          <a:xfrm>
            <a:off x="5205067" y="3215473"/>
            <a:ext cx="2575805" cy="184666"/>
          </a:xfrm>
          <a:prstGeom prst="rect">
            <a:avLst/>
          </a:prstGeom>
        </p:spPr>
        <p:txBody>
          <a:bodyPr wrap="square" lIns="0" tIns="0" rIns="0" bIns="0" rtlCol="0" anchor="t">
            <a:spAutoFit/>
          </a:bodyPr>
          <a:lstStyle/>
          <a:p>
            <a:r>
              <a:rPr lang="en-CA" sz="1200" dirty="0">
                <a:latin typeface="EF Circular Medium" panose="020B0604020101020102" pitchFamily="34" charset="77"/>
                <a:cs typeface="EF Circular Medium" panose="020B0604020101020102" pitchFamily="34" charset="77"/>
              </a:rPr>
              <a:t>Travel and safety</a:t>
            </a:r>
            <a:endParaRPr lang="en-US" sz="1200" dirty="0">
              <a:latin typeface="EF Circular Light" panose="020B0404020101020102" pitchFamily="34" charset="77"/>
              <a:cs typeface="EF Circular Light" panose="020B0404020101020102" pitchFamily="34" charset="77"/>
            </a:endParaRPr>
          </a:p>
        </p:txBody>
      </p:sp>
      <p:pic>
        <p:nvPicPr>
          <p:cNvPr id="2" name="Graphic 1">
            <a:extLst>
              <a:ext uri="{FF2B5EF4-FFF2-40B4-BE49-F238E27FC236}">
                <a16:creationId xmlns:a16="http://schemas.microsoft.com/office/drawing/2014/main" id="{3E856AC2-433D-4C75-D261-356308EFE55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412" t="13906" r="7353" b="15089"/>
          <a:stretch/>
        </p:blipFill>
        <p:spPr>
          <a:xfrm>
            <a:off x="4600244" y="3101957"/>
            <a:ext cx="432374" cy="432375"/>
          </a:xfrm>
          <a:prstGeom prst="rect">
            <a:avLst/>
          </a:prstGeom>
        </p:spPr>
      </p:pic>
      <p:sp>
        <p:nvSpPr>
          <p:cNvPr id="6" name="TextBox 5">
            <a:extLst>
              <a:ext uri="{FF2B5EF4-FFF2-40B4-BE49-F238E27FC236}">
                <a16:creationId xmlns:a16="http://schemas.microsoft.com/office/drawing/2014/main" id="{8869DD4B-FFE4-E2A8-D483-3874B5866597}"/>
              </a:ext>
            </a:extLst>
          </p:cNvPr>
          <p:cNvSpPr txBox="1"/>
          <p:nvPr/>
        </p:nvSpPr>
        <p:spPr>
          <a:xfrm>
            <a:off x="4562430" y="3234058"/>
            <a:ext cx="508000" cy="184666"/>
          </a:xfrm>
          <a:prstGeom prst="rect">
            <a:avLst/>
          </a:prstGeom>
        </p:spPr>
        <p:txBody>
          <a:bodyPr wrap="square" lIns="0" tIns="0" rIns="0" bIns="0" rtlCol="0" anchor="t">
            <a:spAutoFit/>
          </a:bodyPr>
          <a:lstStyle/>
          <a:p>
            <a:pPr algn="ctr"/>
            <a:r>
              <a:rPr lang="en-US" sz="1200" dirty="0">
                <a:solidFill>
                  <a:schemeClr val="bg1"/>
                </a:solidFill>
                <a:latin typeface="EF Circular Book" panose="020B0604020101020102" pitchFamily="34" charset="77"/>
                <a:cs typeface="EF Circular Book" panose="020B0604020101020102" pitchFamily="34" charset="77"/>
              </a:rPr>
              <a:t>02</a:t>
            </a:r>
          </a:p>
        </p:txBody>
      </p:sp>
      <p:pic>
        <p:nvPicPr>
          <p:cNvPr id="7" name="Graphic 6">
            <a:extLst>
              <a:ext uri="{FF2B5EF4-FFF2-40B4-BE49-F238E27FC236}">
                <a16:creationId xmlns:a16="http://schemas.microsoft.com/office/drawing/2014/main" id="{A9A230F0-A524-9937-13B9-0D3528DF01E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412" t="13906" r="7353" b="15089"/>
          <a:stretch/>
        </p:blipFill>
        <p:spPr>
          <a:xfrm>
            <a:off x="4600244" y="4179221"/>
            <a:ext cx="432374" cy="432375"/>
          </a:xfrm>
          <a:prstGeom prst="rect">
            <a:avLst/>
          </a:prstGeom>
        </p:spPr>
      </p:pic>
      <p:sp>
        <p:nvSpPr>
          <p:cNvPr id="9" name="TextBox 8">
            <a:extLst>
              <a:ext uri="{FF2B5EF4-FFF2-40B4-BE49-F238E27FC236}">
                <a16:creationId xmlns:a16="http://schemas.microsoft.com/office/drawing/2014/main" id="{91D32044-832F-2138-79AE-65765C7ECB20}"/>
              </a:ext>
            </a:extLst>
          </p:cNvPr>
          <p:cNvSpPr txBox="1"/>
          <p:nvPr/>
        </p:nvSpPr>
        <p:spPr>
          <a:xfrm>
            <a:off x="4562430" y="4311322"/>
            <a:ext cx="508000" cy="184666"/>
          </a:xfrm>
          <a:prstGeom prst="rect">
            <a:avLst/>
          </a:prstGeom>
        </p:spPr>
        <p:txBody>
          <a:bodyPr wrap="square" lIns="0" tIns="0" rIns="0" bIns="0" rtlCol="0" anchor="t">
            <a:spAutoFit/>
          </a:bodyPr>
          <a:lstStyle/>
          <a:p>
            <a:pPr algn="ctr"/>
            <a:r>
              <a:rPr lang="en-US" sz="1200" dirty="0">
                <a:solidFill>
                  <a:schemeClr val="bg1"/>
                </a:solidFill>
                <a:latin typeface="EF Circular Book" panose="020B0604020101020102" pitchFamily="34" charset="77"/>
                <a:cs typeface="EF Circular Book" panose="020B0604020101020102" pitchFamily="34" charset="77"/>
              </a:rPr>
              <a:t>03</a:t>
            </a:r>
          </a:p>
        </p:txBody>
      </p:sp>
      <p:pic>
        <p:nvPicPr>
          <p:cNvPr id="11" name="Graphic 10">
            <a:extLst>
              <a:ext uri="{FF2B5EF4-FFF2-40B4-BE49-F238E27FC236}">
                <a16:creationId xmlns:a16="http://schemas.microsoft.com/office/drawing/2014/main" id="{7A09970B-2A4A-0194-51D3-AF0C66353B0B}"/>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4412" t="13906" r="7353" b="15089"/>
          <a:stretch/>
        </p:blipFill>
        <p:spPr>
          <a:xfrm>
            <a:off x="8224946" y="2071759"/>
            <a:ext cx="432374" cy="432375"/>
          </a:xfrm>
          <a:prstGeom prst="rect">
            <a:avLst/>
          </a:prstGeom>
        </p:spPr>
      </p:pic>
      <p:sp>
        <p:nvSpPr>
          <p:cNvPr id="12" name="TextBox 11">
            <a:extLst>
              <a:ext uri="{FF2B5EF4-FFF2-40B4-BE49-F238E27FC236}">
                <a16:creationId xmlns:a16="http://schemas.microsoft.com/office/drawing/2014/main" id="{A49CFC60-CCD2-D403-76CF-0314683DCE72}"/>
              </a:ext>
            </a:extLst>
          </p:cNvPr>
          <p:cNvSpPr txBox="1"/>
          <p:nvPr/>
        </p:nvSpPr>
        <p:spPr>
          <a:xfrm>
            <a:off x="8187133" y="2203860"/>
            <a:ext cx="508000" cy="184666"/>
          </a:xfrm>
          <a:prstGeom prst="rect">
            <a:avLst/>
          </a:prstGeom>
        </p:spPr>
        <p:txBody>
          <a:bodyPr wrap="square" lIns="0" tIns="0" rIns="0" bIns="0" rtlCol="0" anchor="t">
            <a:spAutoFit/>
          </a:bodyPr>
          <a:lstStyle/>
          <a:p>
            <a:pPr algn="ctr"/>
            <a:r>
              <a:rPr lang="en-US" sz="1200" dirty="0">
                <a:solidFill>
                  <a:schemeClr val="bg1"/>
                </a:solidFill>
                <a:latin typeface="EF Circular Book" panose="020B0604020101020102" pitchFamily="34" charset="77"/>
                <a:cs typeface="EF Circular Book" panose="020B0604020101020102" pitchFamily="34" charset="77"/>
              </a:rPr>
              <a:t>04</a:t>
            </a:r>
          </a:p>
        </p:txBody>
      </p:sp>
      <p:sp>
        <p:nvSpPr>
          <p:cNvPr id="13" name="TextBox 12">
            <a:extLst>
              <a:ext uri="{FF2B5EF4-FFF2-40B4-BE49-F238E27FC236}">
                <a16:creationId xmlns:a16="http://schemas.microsoft.com/office/drawing/2014/main" id="{69122FD4-358A-EDFF-580B-432DCBCC485B}"/>
              </a:ext>
            </a:extLst>
          </p:cNvPr>
          <p:cNvSpPr txBox="1"/>
          <p:nvPr/>
        </p:nvSpPr>
        <p:spPr>
          <a:xfrm>
            <a:off x="8848266" y="3232532"/>
            <a:ext cx="2575805" cy="184666"/>
          </a:xfrm>
          <a:prstGeom prst="rect">
            <a:avLst/>
          </a:prstGeom>
        </p:spPr>
        <p:txBody>
          <a:bodyPr wrap="square" lIns="0" tIns="0" rIns="0" bIns="0" rtlCol="0" anchor="t">
            <a:spAutoFit/>
          </a:bodyPr>
          <a:lstStyle/>
          <a:p>
            <a:r>
              <a:rPr lang="en-CA" sz="1200" dirty="0">
                <a:latin typeface="EF Circular Medium" panose="020B0604020101020102" pitchFamily="34" charset="77"/>
                <a:cs typeface="EF Circular Medium" panose="020B0604020101020102" pitchFamily="34" charset="77"/>
              </a:rPr>
              <a:t>Cost and payment options</a:t>
            </a:r>
            <a:endParaRPr lang="en-CA" sz="1200" i="1" dirty="0">
              <a:latin typeface="EF Circular Medium" panose="020B0604020101020102" pitchFamily="34" charset="77"/>
              <a:cs typeface="EF Circular Medium" panose="020B0604020101020102" pitchFamily="34" charset="77"/>
            </a:endParaRPr>
          </a:p>
        </p:txBody>
      </p:sp>
      <p:sp>
        <p:nvSpPr>
          <p:cNvPr id="15" name="TextBox 14">
            <a:extLst>
              <a:ext uri="{FF2B5EF4-FFF2-40B4-BE49-F238E27FC236}">
                <a16:creationId xmlns:a16="http://schemas.microsoft.com/office/drawing/2014/main" id="{C4DDCADA-A4AD-2969-42DA-714170C25C4D}"/>
              </a:ext>
            </a:extLst>
          </p:cNvPr>
          <p:cNvSpPr txBox="1"/>
          <p:nvPr/>
        </p:nvSpPr>
        <p:spPr>
          <a:xfrm>
            <a:off x="5205065" y="4319023"/>
            <a:ext cx="2575805" cy="184666"/>
          </a:xfrm>
          <a:prstGeom prst="rect">
            <a:avLst/>
          </a:prstGeom>
        </p:spPr>
        <p:txBody>
          <a:bodyPr wrap="square" lIns="0" tIns="0" rIns="0" bIns="0" rtlCol="0" anchor="t">
            <a:spAutoFit/>
          </a:bodyPr>
          <a:lstStyle/>
          <a:p>
            <a:r>
              <a:rPr lang="en-CA" sz="1200" dirty="0">
                <a:latin typeface="EF Circular Medium" panose="020B0604020101020102" pitchFamily="34" charset="77"/>
                <a:cs typeface="EF Circular Medium" panose="020B0604020101020102" pitchFamily="34" charset="77"/>
              </a:rPr>
              <a:t>Travel dates</a:t>
            </a:r>
            <a:endParaRPr lang="en-US" sz="1200" dirty="0">
              <a:latin typeface="EF Circular Light" panose="020B0404020101020102" pitchFamily="34" charset="77"/>
              <a:cs typeface="EF Circular Light" panose="020B0404020101020102" pitchFamily="34" charset="77"/>
            </a:endParaRPr>
          </a:p>
        </p:txBody>
      </p:sp>
      <p:sp>
        <p:nvSpPr>
          <p:cNvPr id="16" name="TextBox 15">
            <a:extLst>
              <a:ext uri="{FF2B5EF4-FFF2-40B4-BE49-F238E27FC236}">
                <a16:creationId xmlns:a16="http://schemas.microsoft.com/office/drawing/2014/main" id="{34393898-02FE-6BDA-1C39-EEAF0AE13000}"/>
              </a:ext>
            </a:extLst>
          </p:cNvPr>
          <p:cNvSpPr txBox="1"/>
          <p:nvPr/>
        </p:nvSpPr>
        <p:spPr>
          <a:xfrm>
            <a:off x="8848267" y="4316511"/>
            <a:ext cx="2575805" cy="184666"/>
          </a:xfrm>
          <a:prstGeom prst="rect">
            <a:avLst/>
          </a:prstGeom>
        </p:spPr>
        <p:txBody>
          <a:bodyPr wrap="square" lIns="0" tIns="0" rIns="0" bIns="0" rtlCol="0" anchor="t">
            <a:spAutoFit/>
          </a:bodyPr>
          <a:lstStyle/>
          <a:p>
            <a:r>
              <a:rPr lang="en-CA" sz="1200" dirty="0">
                <a:latin typeface="EF Circular Medium" panose="020B0604020101020102" pitchFamily="34" charset="77"/>
                <a:cs typeface="EF Circular Medium" panose="020B0604020101020102" pitchFamily="34" charset="77"/>
              </a:rPr>
              <a:t>How to enroll </a:t>
            </a:r>
            <a:endParaRPr lang="en-US" sz="1200" dirty="0">
              <a:latin typeface="EF Circular Light" panose="020B0404020101020102" pitchFamily="34" charset="77"/>
              <a:cs typeface="EF Circular Light" panose="020B0404020101020102" pitchFamily="34" charset="77"/>
            </a:endParaRPr>
          </a:p>
        </p:txBody>
      </p:sp>
      <p:pic>
        <p:nvPicPr>
          <p:cNvPr id="17" name="Graphic 16">
            <a:extLst>
              <a:ext uri="{FF2B5EF4-FFF2-40B4-BE49-F238E27FC236}">
                <a16:creationId xmlns:a16="http://schemas.microsoft.com/office/drawing/2014/main" id="{4D1AE12A-A4FF-ED27-EC84-BC5D0090D98E}"/>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4412" t="13906" r="7353" b="15089"/>
          <a:stretch/>
        </p:blipFill>
        <p:spPr>
          <a:xfrm>
            <a:off x="8224946" y="3119009"/>
            <a:ext cx="432374" cy="432375"/>
          </a:xfrm>
          <a:prstGeom prst="rect">
            <a:avLst/>
          </a:prstGeom>
        </p:spPr>
      </p:pic>
      <p:sp>
        <p:nvSpPr>
          <p:cNvPr id="18" name="TextBox 17">
            <a:extLst>
              <a:ext uri="{FF2B5EF4-FFF2-40B4-BE49-F238E27FC236}">
                <a16:creationId xmlns:a16="http://schemas.microsoft.com/office/drawing/2014/main" id="{9CAEC22B-7D0E-AB73-8EBE-E3D43BEA922A}"/>
              </a:ext>
            </a:extLst>
          </p:cNvPr>
          <p:cNvSpPr txBox="1"/>
          <p:nvPr/>
        </p:nvSpPr>
        <p:spPr>
          <a:xfrm>
            <a:off x="8187133" y="3251110"/>
            <a:ext cx="508000" cy="184666"/>
          </a:xfrm>
          <a:prstGeom prst="rect">
            <a:avLst/>
          </a:prstGeom>
        </p:spPr>
        <p:txBody>
          <a:bodyPr wrap="square" lIns="0" tIns="0" rIns="0" bIns="0" rtlCol="0" anchor="t">
            <a:spAutoFit/>
          </a:bodyPr>
          <a:lstStyle/>
          <a:p>
            <a:pPr algn="ctr"/>
            <a:r>
              <a:rPr lang="en-US" sz="1200" dirty="0">
                <a:solidFill>
                  <a:schemeClr val="bg1"/>
                </a:solidFill>
                <a:latin typeface="EF Circular Book" panose="020B0604020101020102" pitchFamily="34" charset="77"/>
                <a:cs typeface="EF Circular Book" panose="020B0604020101020102" pitchFamily="34" charset="77"/>
              </a:rPr>
              <a:t>05</a:t>
            </a:r>
          </a:p>
        </p:txBody>
      </p:sp>
      <p:pic>
        <p:nvPicPr>
          <p:cNvPr id="19" name="Graphic 18">
            <a:extLst>
              <a:ext uri="{FF2B5EF4-FFF2-40B4-BE49-F238E27FC236}">
                <a16:creationId xmlns:a16="http://schemas.microsoft.com/office/drawing/2014/main" id="{CD5FBCA7-1082-8385-7438-3844D30644AF}"/>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4412" t="13906" r="7353" b="15089"/>
          <a:stretch/>
        </p:blipFill>
        <p:spPr>
          <a:xfrm>
            <a:off x="8224946" y="4196273"/>
            <a:ext cx="432374" cy="432375"/>
          </a:xfrm>
          <a:prstGeom prst="rect">
            <a:avLst/>
          </a:prstGeom>
        </p:spPr>
      </p:pic>
      <p:sp>
        <p:nvSpPr>
          <p:cNvPr id="21" name="TextBox 20">
            <a:extLst>
              <a:ext uri="{FF2B5EF4-FFF2-40B4-BE49-F238E27FC236}">
                <a16:creationId xmlns:a16="http://schemas.microsoft.com/office/drawing/2014/main" id="{F916770D-8C75-2DFD-8765-DCB7DFFF3FB4}"/>
              </a:ext>
            </a:extLst>
          </p:cNvPr>
          <p:cNvSpPr txBox="1"/>
          <p:nvPr/>
        </p:nvSpPr>
        <p:spPr>
          <a:xfrm>
            <a:off x="8187133" y="4328374"/>
            <a:ext cx="508000" cy="184666"/>
          </a:xfrm>
          <a:prstGeom prst="rect">
            <a:avLst/>
          </a:prstGeom>
        </p:spPr>
        <p:txBody>
          <a:bodyPr wrap="square" lIns="0" tIns="0" rIns="0" bIns="0" rtlCol="0" anchor="t">
            <a:spAutoFit/>
          </a:bodyPr>
          <a:lstStyle/>
          <a:p>
            <a:pPr algn="ctr"/>
            <a:r>
              <a:rPr lang="en-US" sz="1200" dirty="0">
                <a:solidFill>
                  <a:schemeClr val="bg1"/>
                </a:solidFill>
                <a:latin typeface="EF Circular Book" panose="020B0604020101020102" pitchFamily="34" charset="77"/>
                <a:cs typeface="EF Circular Book" panose="020B0604020101020102" pitchFamily="34" charset="77"/>
              </a:rPr>
              <a:t>06</a:t>
            </a:r>
          </a:p>
        </p:txBody>
      </p:sp>
      <p:cxnSp>
        <p:nvCxnSpPr>
          <p:cNvPr id="28" name="Straight Connector 27">
            <a:extLst>
              <a:ext uri="{FF2B5EF4-FFF2-40B4-BE49-F238E27FC236}">
                <a16:creationId xmlns:a16="http://schemas.microsoft.com/office/drawing/2014/main" id="{93A06ABF-BB50-344C-0415-D486C4E6D315}"/>
              </a:ext>
            </a:extLst>
          </p:cNvPr>
          <p:cNvCxnSpPr>
            <a:cxnSpLocks/>
          </p:cNvCxnSpPr>
          <p:nvPr/>
        </p:nvCxnSpPr>
        <p:spPr>
          <a:xfrm>
            <a:off x="3810000" y="2034123"/>
            <a:ext cx="0" cy="280075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83869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7" name="Picture 19">
            <a:extLst>
              <a:ext uri="{FF2B5EF4-FFF2-40B4-BE49-F238E27FC236}">
                <a16:creationId xmlns:a16="http://schemas.microsoft.com/office/drawing/2014/main" id="{4ED93691-A8D1-F310-6E8C-F625077D236A}"/>
              </a:ext>
            </a:extLst>
          </p:cNvPr>
          <p:cNvPicPr>
            <a:picLocks noChangeAspect="1"/>
          </p:cNvPicPr>
          <p:nvPr>
            <p:custDataLst>
              <p:tags r:id="rId1"/>
            </p:custDataLst>
          </p:nvPr>
        </p:nvPicPr>
        <p:blipFill rotWithShape="1">
          <a:blip r:embed="rId10">
            <a:extLst>
              <a:ext uri="{28A0092B-C50C-407E-A947-70E740481C1C}">
                <a14:useLocalDpi xmlns:a14="http://schemas.microsoft.com/office/drawing/2010/main" val="0"/>
              </a:ext>
            </a:extLst>
          </a:blip>
          <a:srcRect l="20660" r="20660"/>
          <a:stretch/>
        </p:blipFill>
        <p:spPr>
          <a:xfrm>
            <a:off x="3282790" y="2268693"/>
            <a:ext cx="2761772" cy="3341570"/>
          </a:xfrm>
          <a:prstGeom prst="rect">
            <a:avLst/>
          </a:prstGeom>
        </p:spPr>
      </p:pic>
      <p:pic>
        <p:nvPicPr>
          <p:cNvPr id="25" name="Picture 15">
            <a:extLst>
              <a:ext uri="{FF2B5EF4-FFF2-40B4-BE49-F238E27FC236}">
                <a16:creationId xmlns:a16="http://schemas.microsoft.com/office/drawing/2014/main" id="{86F256FE-EAFA-1104-B85C-D9F500F36907}"/>
              </a:ext>
            </a:extLst>
          </p:cNvPr>
          <p:cNvPicPr>
            <a:picLocks noChangeAspect="1"/>
          </p:cNvPicPr>
          <p:nvPr>
            <p:custDataLst>
              <p:tags r:id="rId2"/>
            </p:custDataLst>
          </p:nvPr>
        </p:nvPicPr>
        <p:blipFill rotWithShape="1">
          <a:blip r:embed="rId11">
            <a:extLst>
              <a:ext uri="{28A0092B-C50C-407E-A947-70E740481C1C}">
                <a14:useLocalDpi xmlns:a14="http://schemas.microsoft.com/office/drawing/2010/main" val="0"/>
              </a:ext>
            </a:extLst>
          </a:blip>
          <a:srcRect l="22629" r="22629"/>
          <a:stretch/>
        </p:blipFill>
        <p:spPr>
          <a:xfrm>
            <a:off x="300975" y="-12273"/>
            <a:ext cx="2761773" cy="3364252"/>
          </a:xfrm>
          <a:prstGeom prst="rect">
            <a:avLst/>
          </a:prstGeom>
        </p:spPr>
      </p:pic>
      <p:pic>
        <p:nvPicPr>
          <p:cNvPr id="4" name="Picture 17">
            <a:extLst>
              <a:ext uri="{FF2B5EF4-FFF2-40B4-BE49-F238E27FC236}">
                <a16:creationId xmlns:a16="http://schemas.microsoft.com/office/drawing/2014/main" id="{0B89B5DF-DE87-1761-E0A3-5475E3EF4B19}"/>
              </a:ext>
            </a:extLst>
          </p:cNvPr>
          <p:cNvPicPr>
            <a:picLocks noChangeAspect="1"/>
          </p:cNvPicPr>
          <p:nvPr>
            <p:custDataLst>
              <p:tags r:id="rId3"/>
            </p:custDataLst>
          </p:nvPr>
        </p:nvPicPr>
        <p:blipFill rotWithShape="1">
          <a:blip r:embed="rId12">
            <a:extLst>
              <a:ext uri="{28A0092B-C50C-407E-A947-70E740481C1C}">
                <a14:useLocalDpi xmlns:a14="http://schemas.microsoft.com/office/drawing/2010/main" val="0"/>
              </a:ext>
            </a:extLst>
          </a:blip>
          <a:srcRect t="12" b="12"/>
          <a:stretch/>
        </p:blipFill>
        <p:spPr>
          <a:xfrm>
            <a:off x="274615" y="3518293"/>
            <a:ext cx="2788133" cy="2091969"/>
          </a:xfrm>
          <a:prstGeom prst="rect">
            <a:avLst/>
          </a:prstGeom>
        </p:spPr>
      </p:pic>
      <p:pic>
        <p:nvPicPr>
          <p:cNvPr id="21" name="Picture 21">
            <a:extLst>
              <a:ext uri="{FF2B5EF4-FFF2-40B4-BE49-F238E27FC236}">
                <a16:creationId xmlns:a16="http://schemas.microsoft.com/office/drawing/2014/main" id="{A854A847-9277-5537-6F5F-8E2C8142C6EA}"/>
              </a:ext>
            </a:extLst>
          </p:cNvPr>
          <p:cNvPicPr>
            <a:picLocks noChangeAspect="1"/>
          </p:cNvPicPr>
          <p:nvPr>
            <p:custDataLst>
              <p:tags r:id="rId4"/>
            </p:custDataLst>
          </p:nvPr>
        </p:nvPicPr>
        <p:blipFill rotWithShape="1">
          <a:blip r:embed="rId13">
            <a:extLst>
              <a:ext uri="{28A0092B-C50C-407E-A947-70E740481C1C}">
                <a14:useLocalDpi xmlns:a14="http://schemas.microsoft.com/office/drawing/2010/main" val="0"/>
              </a:ext>
            </a:extLst>
          </a:blip>
          <a:srcRect l="18989" r="18989"/>
          <a:stretch/>
        </p:blipFill>
        <p:spPr>
          <a:xfrm>
            <a:off x="6264603" y="-1"/>
            <a:ext cx="2761774" cy="3339707"/>
          </a:xfrm>
          <a:prstGeom prst="rect">
            <a:avLst/>
          </a:prstGeom>
        </p:spPr>
      </p:pic>
      <p:pic>
        <p:nvPicPr>
          <p:cNvPr id="10" name="Picture 23">
            <a:extLst>
              <a:ext uri="{FF2B5EF4-FFF2-40B4-BE49-F238E27FC236}">
                <a16:creationId xmlns:a16="http://schemas.microsoft.com/office/drawing/2014/main" id="{F32CE4CF-78E8-4037-3CC1-AB2B8FEA836C}"/>
              </a:ext>
            </a:extLst>
          </p:cNvPr>
          <p:cNvPicPr>
            <a:picLocks noChangeAspect="1"/>
          </p:cNvPicPr>
          <p:nvPr>
            <p:custDataLst>
              <p:tags r:id="rId5"/>
            </p:custDataLst>
          </p:nvPr>
        </p:nvPicPr>
        <p:blipFill rotWithShape="1">
          <a:blip r:embed="rId14">
            <a:extLst>
              <a:ext uri="{28A0092B-C50C-407E-A947-70E740481C1C}">
                <a14:useLocalDpi xmlns:a14="http://schemas.microsoft.com/office/drawing/2010/main" val="0"/>
              </a:ext>
            </a:extLst>
          </a:blip>
          <a:srcRect l="4982" r="4982"/>
          <a:stretch/>
        </p:blipFill>
        <p:spPr>
          <a:xfrm>
            <a:off x="3282789" y="0"/>
            <a:ext cx="2761772" cy="2091969"/>
          </a:xfrm>
          <a:prstGeom prst="rect">
            <a:avLst/>
          </a:prstGeom>
        </p:spPr>
      </p:pic>
      <p:pic>
        <p:nvPicPr>
          <p:cNvPr id="6" name="Picture 25">
            <a:extLst>
              <a:ext uri="{FF2B5EF4-FFF2-40B4-BE49-F238E27FC236}">
                <a16:creationId xmlns:a16="http://schemas.microsoft.com/office/drawing/2014/main" id="{DFF9A8E9-5D12-C523-118D-B1EFDE67EAB5}"/>
              </a:ext>
            </a:extLst>
          </p:cNvPr>
          <p:cNvPicPr>
            <a:picLocks noChangeAspect="1"/>
          </p:cNvPicPr>
          <p:nvPr>
            <p:custDataLst>
              <p:tags r:id="rId6"/>
            </p:custDataLst>
          </p:nvPr>
        </p:nvPicPr>
        <p:blipFill rotWithShape="1">
          <a:blip r:embed="rId15">
            <a:extLst>
              <a:ext uri="{28A0092B-C50C-407E-A947-70E740481C1C}">
                <a14:useLocalDpi xmlns:a14="http://schemas.microsoft.com/office/drawing/2010/main" val="0"/>
              </a:ext>
            </a:extLst>
          </a:blip>
          <a:srcRect l="16961" r="16961"/>
          <a:stretch/>
        </p:blipFill>
        <p:spPr>
          <a:xfrm>
            <a:off x="9246416" y="2268691"/>
            <a:ext cx="2761772" cy="3341571"/>
          </a:xfrm>
          <a:prstGeom prst="rect">
            <a:avLst/>
          </a:prstGeom>
        </p:spPr>
      </p:pic>
      <p:pic>
        <p:nvPicPr>
          <p:cNvPr id="12" name="Picture 27">
            <a:extLst>
              <a:ext uri="{FF2B5EF4-FFF2-40B4-BE49-F238E27FC236}">
                <a16:creationId xmlns:a16="http://schemas.microsoft.com/office/drawing/2014/main" id="{7665BA23-80E9-C9AD-27F9-553DE52332D6}"/>
              </a:ext>
            </a:extLst>
          </p:cNvPr>
          <p:cNvPicPr>
            <a:picLocks noChangeAspect="1"/>
          </p:cNvPicPr>
          <p:nvPr>
            <p:custDataLst>
              <p:tags r:id="rId7"/>
            </p:custDataLst>
          </p:nvPr>
        </p:nvPicPr>
        <p:blipFill rotWithShape="1">
          <a:blip r:embed="rId16">
            <a:extLst>
              <a:ext uri="{28A0092B-C50C-407E-A947-70E740481C1C}">
                <a14:useLocalDpi xmlns:a14="http://schemas.microsoft.com/office/drawing/2010/main" val="0"/>
              </a:ext>
            </a:extLst>
          </a:blip>
          <a:srcRect l="56" r="56"/>
          <a:stretch/>
        </p:blipFill>
        <p:spPr>
          <a:xfrm>
            <a:off x="6264600" y="3536582"/>
            <a:ext cx="2761772" cy="2073679"/>
          </a:xfrm>
          <a:prstGeom prst="rect">
            <a:avLst/>
          </a:prstGeom>
        </p:spPr>
      </p:pic>
      <p:pic>
        <p:nvPicPr>
          <p:cNvPr id="8" name="Picture 29">
            <a:extLst>
              <a:ext uri="{FF2B5EF4-FFF2-40B4-BE49-F238E27FC236}">
                <a16:creationId xmlns:a16="http://schemas.microsoft.com/office/drawing/2014/main" id="{ADF112BF-709A-5BB2-B61C-B43105619FA9}"/>
              </a:ext>
            </a:extLst>
          </p:cNvPr>
          <p:cNvPicPr>
            <a:picLocks noChangeAspect="1"/>
          </p:cNvPicPr>
          <p:nvPr>
            <p:custDataLst>
              <p:tags r:id="rId8"/>
            </p:custDataLst>
          </p:nvPr>
        </p:nvPicPr>
        <p:blipFill rotWithShape="1">
          <a:blip r:embed="rId17">
            <a:extLst>
              <a:ext uri="{28A0092B-C50C-407E-A947-70E740481C1C}">
                <a14:useLocalDpi xmlns:a14="http://schemas.microsoft.com/office/drawing/2010/main" val="0"/>
              </a:ext>
            </a:extLst>
          </a:blip>
          <a:srcRect l="6011" r="6011"/>
          <a:stretch/>
        </p:blipFill>
        <p:spPr>
          <a:xfrm>
            <a:off x="9246416" y="0"/>
            <a:ext cx="2761772" cy="2091969"/>
          </a:xfrm>
          <a:prstGeom prst="rect">
            <a:avLst/>
          </a:prstGeom>
        </p:spPr>
      </p:pic>
      <p:sp>
        <p:nvSpPr>
          <p:cNvPr id="2" name="TextBox 1">
            <a:extLst>
              <a:ext uri="{FF2B5EF4-FFF2-40B4-BE49-F238E27FC236}">
                <a16:creationId xmlns:a16="http://schemas.microsoft.com/office/drawing/2014/main" id="{F545F32B-1F19-CBB4-9CB3-BB9AE169F41B}"/>
              </a:ext>
            </a:extLst>
          </p:cNvPr>
          <p:cNvSpPr txBox="1"/>
          <p:nvPr/>
        </p:nvSpPr>
        <p:spPr>
          <a:xfrm>
            <a:off x="300975" y="5947384"/>
            <a:ext cx="2981814" cy="49244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srgbClr val="FFFFFF"/>
                </a:solidFill>
                <a:effectLst/>
                <a:uLnTx/>
                <a:uFillTx/>
                <a:latin typeface="EF Circular Medium" panose="020B0604020101020102" pitchFamily="34" charset="77"/>
                <a:ea typeface="+mn-ea"/>
                <a:cs typeface="EF Circular Medium" panose="020B0604020101020102" pitchFamily="34" charset="77"/>
              </a:rPr>
              <a:t>Trip highlights</a:t>
            </a:r>
            <a:endParaRPr kumimoji="0" lang="en-US" sz="3200" b="0" i="0" u="none" strike="noStrike" kern="1200" cap="none" spc="0" normalizeH="0" baseline="0" noProof="0" dirty="0">
              <a:ln>
                <a:noFill/>
              </a:ln>
              <a:solidFill>
                <a:srgbClr val="FFFFFF"/>
              </a:solidFill>
              <a:effectLst/>
              <a:uLnTx/>
              <a:uFillTx/>
              <a:latin typeface="EF Circular Medium" panose="020B0604020101020102" pitchFamily="34" charset="77"/>
              <a:ea typeface="+mn-ea"/>
              <a:cs typeface="EF Circular Medium" panose="020B0604020101020102" pitchFamily="34" charset="77"/>
            </a:endParaRPr>
          </a:p>
        </p:txBody>
      </p:sp>
    </p:spTree>
    <p:extLst>
      <p:ext uri="{BB962C8B-B14F-4D97-AF65-F5344CB8AC3E}">
        <p14:creationId xmlns:p14="http://schemas.microsoft.com/office/powerpoint/2010/main" val="3920905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B05"/>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27463BE-AC64-748F-22FD-4C85472997FB}"/>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l="27177" t="29262" r="16849" b="20064"/>
          <a:stretch/>
        </p:blipFill>
        <p:spPr>
          <a:xfrm rot="10800000">
            <a:off x="-1" y="-1159"/>
            <a:ext cx="12194059" cy="6859158"/>
          </a:xfrm>
          <a:prstGeom prst="rect">
            <a:avLst/>
          </a:prstGeom>
        </p:spPr>
      </p:pic>
      <p:sp>
        <p:nvSpPr>
          <p:cNvPr id="2" name="TextBox 1">
            <a:extLst>
              <a:ext uri="{FF2B5EF4-FFF2-40B4-BE49-F238E27FC236}">
                <a16:creationId xmlns:a16="http://schemas.microsoft.com/office/drawing/2014/main" id="{2F4DCE0F-8F06-23A1-1902-E2BB780DC884}"/>
              </a:ext>
            </a:extLst>
          </p:cNvPr>
          <p:cNvSpPr txBox="1">
            <a:spLocks noGrp="1" noRot="1" noMove="1" noResize="1" noEditPoints="1" noAdjustHandles="1" noChangeArrowheads="1" noChangeShapeType="1"/>
          </p:cNvSpPr>
          <p:nvPr/>
        </p:nvSpPr>
        <p:spPr>
          <a:xfrm>
            <a:off x="198949" y="249451"/>
            <a:ext cx="6702288" cy="553998"/>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EF Circular Medium" panose="020B0604020101020102" pitchFamily="34" charset="77"/>
                <a:ea typeface="+mn-ea"/>
                <a:cs typeface="EF Circular Medium" panose="020B0604020101020102" pitchFamily="34" charset="77"/>
              </a:rPr>
              <a:t>You’re going to</a:t>
            </a:r>
          </a:p>
        </p:txBody>
      </p:sp>
      <p:sp>
        <p:nvSpPr>
          <p:cNvPr id="7" name="TextBox 6">
            <a:extLst>
              <a:ext uri="{FF2B5EF4-FFF2-40B4-BE49-F238E27FC236}">
                <a16:creationId xmlns:a16="http://schemas.microsoft.com/office/drawing/2014/main" id="{88E73C00-27D1-69B5-CB54-A8C4D55E9730}"/>
              </a:ext>
            </a:extLst>
          </p:cNvPr>
          <p:cNvSpPr txBox="1"/>
          <p:nvPr/>
        </p:nvSpPr>
        <p:spPr>
          <a:xfrm>
            <a:off x="651012" y="5534885"/>
            <a:ext cx="34580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EF Circular Book" panose="020B0604020101020102" pitchFamily="34" charset="77"/>
                <a:ea typeface="+mn-ea"/>
                <a:cs typeface="EF Circular Book" panose="020B0604020101020102" pitchFamily="34" charset="77"/>
              </a:rPr>
              <a:t>Scan the QR code or visit </a:t>
            </a:r>
            <a:r>
              <a:rPr kumimoji="0" lang="en-CA" sz="1800" b="1" i="0" u="none" strike="noStrike" kern="1200" cap="none" spc="0" normalizeH="0" baseline="0" noProof="0" dirty="0" err="1">
                <a:ln>
                  <a:noFill/>
                </a:ln>
                <a:solidFill>
                  <a:prstClr val="black"/>
                </a:solidFill>
                <a:effectLst/>
                <a:uLnTx/>
                <a:uFillTx/>
                <a:latin typeface="EF Circular Bold" panose="020B0604020101020102" pitchFamily="34" charset="77"/>
                <a:ea typeface="+mn-ea"/>
                <a:cs typeface="EF Circular Bold" panose="020B0604020101020102" pitchFamily="34" charset="77"/>
              </a:rPr>
              <a:t>eftours.ca</a:t>
            </a:r>
            <a:r>
              <a:rPr kumimoji="0" lang="en-CA" sz="1800" b="1" i="0" u="none" strike="noStrike" kern="1200" cap="none" spc="0" normalizeH="0" baseline="0" noProof="0" dirty="0">
                <a:ln>
                  <a:noFill/>
                </a:ln>
                <a:solidFill>
                  <a:prstClr val="black"/>
                </a:solidFill>
                <a:effectLst/>
                <a:uLnTx/>
                <a:uFillTx/>
                <a:latin typeface="EF Circular Bold" panose="020B0604020101020102" pitchFamily="34" charset="77"/>
                <a:ea typeface="+mn-ea"/>
                <a:cs typeface="EF Circular Bold" panose="020B0604020101020102" pitchFamily="34" charset="77"/>
              </a:rPr>
              <a:t>/enrol</a:t>
            </a:r>
            <a:r>
              <a:rPr kumimoji="0" lang="en-CA" sz="1800" b="0" i="0" u="none" strike="noStrike" kern="1200" cap="none" spc="0" normalizeH="0" baseline="0" noProof="0" dirty="0">
                <a:ln>
                  <a:noFill/>
                </a:ln>
                <a:solidFill>
                  <a:prstClr val="black"/>
                </a:solidFill>
                <a:effectLst/>
                <a:uLnTx/>
                <a:uFillTx/>
                <a:latin typeface="EF Circular Book" panose="020B0604020101020102" pitchFamily="34" charset="77"/>
                <a:ea typeface="+mn-ea"/>
                <a:cs typeface="EF Circular Book" panose="020B0604020101020102" pitchFamily="34" charset="77"/>
              </a:rPr>
              <a:t> to enrol now!</a:t>
            </a:r>
          </a:p>
        </p:txBody>
      </p:sp>
      <p:sp>
        <p:nvSpPr>
          <p:cNvPr id="8" name="TextBox 7">
            <a:extLst>
              <a:ext uri="{FF2B5EF4-FFF2-40B4-BE49-F238E27FC236}">
                <a16:creationId xmlns:a16="http://schemas.microsoft.com/office/drawing/2014/main" id="{347C103F-D1D6-4A50-9C5C-977EF1630563}"/>
              </a:ext>
            </a:extLst>
          </p:cNvPr>
          <p:cNvSpPr txBox="1"/>
          <p:nvPr/>
        </p:nvSpPr>
        <p:spPr>
          <a:xfrm>
            <a:off x="3773347" y="2338270"/>
            <a:ext cx="210625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EF Circular Medium" panose="020B0604020101020102" pitchFamily="34" charset="77"/>
                <a:ea typeface="+mn-ea"/>
                <a:cs typeface="EF Circular Medium" panose="020B0604020101020102" pitchFamily="34" charset="77"/>
              </a:rPr>
              <a:t>Need help enrolling? Call our Traveller support Team at 1-800-263-2806. </a:t>
            </a:r>
          </a:p>
        </p:txBody>
      </p:sp>
      <p:pic>
        <p:nvPicPr>
          <p:cNvPr id="13" name="Picture 12" descr="A group of people sitting on a stone wall&#10;&#10;Description automatically generated">
            <a:extLst>
              <a:ext uri="{FF2B5EF4-FFF2-40B4-BE49-F238E27FC236}">
                <a16:creationId xmlns:a16="http://schemas.microsoft.com/office/drawing/2014/main" id="{129EDF2C-E1B6-B2D3-97F3-2984C5D8196B}"/>
              </a:ext>
            </a:extLst>
          </p:cNvPr>
          <p:cNvPicPr>
            <a:picLocks noGrp="1" noRot="1" noChangeAspect="1" noMove="1" noResize="1" noEditPoints="1" noAdjustHandles="1" noChangeArrowheads="1" noChangeShapeType="1" noCrop="1"/>
          </p:cNvPicPr>
          <p:nvPr/>
        </p:nvPicPr>
        <p:blipFill rotWithShape="1">
          <a:blip r:embed="rId5" cstate="email">
            <a:extLst>
              <a:ext uri="{BEBA8EAE-BF5A-486C-A8C5-ECC9F3942E4B}">
                <a14:imgProps xmlns:a14="http://schemas.microsoft.com/office/drawing/2010/main">
                  <a14:imgLayer r:embed="rId6">
                    <a14:imgEffect>
                      <a14:sharpenSoften amount="31000"/>
                    </a14:imgEffect>
                    <a14:imgEffect>
                      <a14:brightnessContrast bright="7000"/>
                    </a14:imgEffect>
                  </a14:imgLayer>
                </a14:imgProps>
              </a:ext>
              <a:ext uri="{28A0092B-C50C-407E-A947-70E740481C1C}">
                <a14:useLocalDpi xmlns:a14="http://schemas.microsoft.com/office/drawing/2010/main"/>
              </a:ext>
            </a:extLst>
          </a:blip>
          <a:srcRect/>
          <a:stretch/>
        </p:blipFill>
        <p:spPr>
          <a:xfrm>
            <a:off x="6023719" y="-1160"/>
            <a:ext cx="6168281" cy="6853834"/>
          </a:xfrm>
          <a:prstGeom prst="rect">
            <a:avLst/>
          </a:prstGeom>
        </p:spPr>
      </p:pic>
      <p:sp>
        <p:nvSpPr>
          <p:cNvPr id="4" name="TextBox 3">
            <a:extLst>
              <a:ext uri="{FF2B5EF4-FFF2-40B4-BE49-F238E27FC236}">
                <a16:creationId xmlns:a16="http://schemas.microsoft.com/office/drawing/2014/main" id="{ED0E5790-04A5-BBD2-8062-1D0DA1B5135F}"/>
              </a:ext>
            </a:extLst>
          </p:cNvPr>
          <p:cNvSpPr txBox="1"/>
          <p:nvPr/>
        </p:nvSpPr>
        <p:spPr>
          <a:xfrm>
            <a:off x="122305" y="714353"/>
            <a:ext cx="6702288" cy="1661993"/>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5400" dirty="0">
                <a:solidFill>
                  <a:prstClr val="black"/>
                </a:solidFill>
                <a:latin typeface="EF Circular Medium" panose="020B0604020101020102" pitchFamily="34" charset="77"/>
                <a:cs typeface="EF Circular Medium" panose="020B0604020101020102" pitchFamily="34" charset="77"/>
              </a:rPr>
              <a:t>Switzerland, Italy and France!</a:t>
            </a:r>
          </a:p>
        </p:txBody>
      </p:sp>
      <p:sp>
        <p:nvSpPr>
          <p:cNvPr id="6" name="TextBox 5">
            <a:extLst>
              <a:ext uri="{FF2B5EF4-FFF2-40B4-BE49-F238E27FC236}">
                <a16:creationId xmlns:a16="http://schemas.microsoft.com/office/drawing/2014/main" id="{0875C53F-5640-BA03-0E9B-CD9D75F9D4B0}"/>
              </a:ext>
            </a:extLst>
          </p:cNvPr>
          <p:cNvSpPr txBox="1">
            <a:spLocks noGrp="1" noRot="1" noMove="1" noResize="1" noEditPoints="1" noAdjustHandles="1" noChangeArrowheads="1" noChangeShapeType="1"/>
          </p:cNvSpPr>
          <p:nvPr/>
        </p:nvSpPr>
        <p:spPr>
          <a:xfrm>
            <a:off x="8174829" y="6489277"/>
            <a:ext cx="3895164" cy="369332"/>
          </a:xfrm>
          <a:prstGeom prst="rect">
            <a:avLst/>
          </a:prstGeom>
          <a:noFill/>
        </p:spPr>
        <p:txBody>
          <a:bodyPr wrap="square" rtlCol="0">
            <a:spAutoFit/>
          </a:bodyPr>
          <a:lstStyle/>
          <a:p>
            <a:pPr algn="r"/>
            <a:r>
              <a:rPr lang="en-US" sz="900" b="0" i="0" strike="noStrike" dirty="0">
                <a:solidFill>
                  <a:schemeClr val="bg1"/>
                </a:solidFill>
                <a:effectLst/>
                <a:latin typeface="EF Circular Light" panose="020B0404020101020102" pitchFamily="34" charset="0"/>
                <a:cs typeface="EF Circular Light" panose="020B0404020101020102" pitchFamily="34" charset="0"/>
              </a:rPr>
              <a:t>Registration Numbers: TICO-2395858 | CPBC-73991 | OPC-70273</a:t>
            </a:r>
            <a:endParaRPr lang="en-US" sz="900" b="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
        <p:nvSpPr>
          <p:cNvPr id="9" name="TextBox 8">
            <a:extLst>
              <a:ext uri="{FF2B5EF4-FFF2-40B4-BE49-F238E27FC236}">
                <a16:creationId xmlns:a16="http://schemas.microsoft.com/office/drawing/2014/main" id="{8848DBCA-1ADF-44BE-7624-61698F43CA01}"/>
              </a:ext>
            </a:extLst>
          </p:cNvPr>
          <p:cNvSpPr txBox="1">
            <a:spLocks noGrp="1" noRot="1" noMove="1" noResize="1" noEditPoints="1" noAdjustHandles="1" noChangeArrowheads="1" noChangeShapeType="1"/>
          </p:cNvSpPr>
          <p:nvPr/>
        </p:nvSpPr>
        <p:spPr>
          <a:xfrm>
            <a:off x="122007" y="6489277"/>
            <a:ext cx="3895164" cy="369332"/>
          </a:xfrm>
          <a:prstGeom prst="rect">
            <a:avLst/>
          </a:prstGeom>
          <a:noFill/>
        </p:spPr>
        <p:txBody>
          <a:bodyPr wrap="square" rtlCol="0">
            <a:spAutoFit/>
          </a:bodyPr>
          <a:lstStyle/>
          <a:p>
            <a:r>
              <a:rPr lang="en-US" sz="900" i="0" strike="noStrike" dirty="0">
                <a:solidFill>
                  <a:schemeClr val="bg1"/>
                </a:solidFill>
                <a:effectLst/>
                <a:latin typeface="EF Circular Light" panose="020B0404020101020102" pitchFamily="34" charset="0"/>
                <a:cs typeface="EF Circular Light" panose="020B0404020101020102" pitchFamily="34" charset="0"/>
              </a:rPr>
              <a:t>© 2023 Signum International AG  |  EF Educational Tours |  eftours.ca</a:t>
            </a:r>
            <a:endParaRPr lang="en-US" sz="90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pic>
        <p:nvPicPr>
          <p:cNvPr id="10" name="Picture 9">
            <a:extLst>
              <a:ext uri="{FF2B5EF4-FFF2-40B4-BE49-F238E27FC236}">
                <a16:creationId xmlns:a16="http://schemas.microsoft.com/office/drawing/2014/main" id="{2B929E52-FB1C-A91E-C4B5-3E2C2A48D9E4}"/>
              </a:ext>
            </a:extLst>
          </p:cNvPr>
          <p:cNvPicPr>
            <a:picLocks noChangeAspect="1"/>
          </p:cNvPicPr>
          <p:nvPr/>
        </p:nvPicPr>
        <p:blipFill>
          <a:blip r:embed="rId7"/>
          <a:stretch>
            <a:fillRect/>
          </a:stretch>
        </p:blipFill>
        <p:spPr>
          <a:xfrm>
            <a:off x="1027496" y="3015054"/>
            <a:ext cx="2445953" cy="2479005"/>
          </a:xfrm>
          <a:prstGeom prst="rect">
            <a:avLst/>
          </a:prstGeom>
        </p:spPr>
      </p:pic>
      <p:sp>
        <p:nvSpPr>
          <p:cNvPr id="11" name="TextBox 10">
            <a:extLst>
              <a:ext uri="{FF2B5EF4-FFF2-40B4-BE49-F238E27FC236}">
                <a16:creationId xmlns:a16="http://schemas.microsoft.com/office/drawing/2014/main" id="{1B0F62D6-2766-E215-0600-713934EA2FDF}"/>
              </a:ext>
            </a:extLst>
          </p:cNvPr>
          <p:cNvSpPr txBox="1"/>
          <p:nvPr/>
        </p:nvSpPr>
        <p:spPr>
          <a:xfrm>
            <a:off x="85392" y="2274562"/>
            <a:ext cx="37248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EF Circular Medium" panose="020B0604020101020102" pitchFamily="34" charset="77"/>
                <a:ea typeface="+mn-ea"/>
                <a:cs typeface="EF Circular Medium" panose="020B0604020101020102" pitchFamily="34" charset="77"/>
              </a:rPr>
              <a:t>Your enrollment number: 2930105FH</a:t>
            </a:r>
          </a:p>
        </p:txBody>
      </p:sp>
    </p:spTree>
    <p:extLst>
      <p:ext uri="{BB962C8B-B14F-4D97-AF65-F5344CB8AC3E}">
        <p14:creationId xmlns:p14="http://schemas.microsoft.com/office/powerpoint/2010/main" val="672400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899021-21E3-C157-46DA-99916F49DB82}"/>
              </a:ext>
            </a:extLst>
          </p:cNvPr>
          <p:cNvSpPr/>
          <p:nvPr/>
        </p:nvSpPr>
        <p:spPr>
          <a:xfrm>
            <a:off x="0" y="0"/>
            <a:ext cx="4419600" cy="685799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6" name="TextBox 5">
            <a:extLst>
              <a:ext uri="{FF2B5EF4-FFF2-40B4-BE49-F238E27FC236}">
                <a16:creationId xmlns:a16="http://schemas.microsoft.com/office/drawing/2014/main" id="{F3B012FD-81D2-464F-D3CC-3F07F92B84E5}"/>
              </a:ext>
            </a:extLst>
          </p:cNvPr>
          <p:cNvSpPr txBox="1"/>
          <p:nvPr/>
        </p:nvSpPr>
        <p:spPr>
          <a:xfrm>
            <a:off x="812800" y="1416183"/>
            <a:ext cx="3302001" cy="1231106"/>
          </a:xfrm>
          <a:prstGeom prst="rect">
            <a:avLst/>
          </a:prstGeom>
        </p:spPr>
        <p:txBody>
          <a:bodyPr wrap="square" lIns="0" tIns="0" rIns="0" bIns="0" rtlCol="0" anchor="t">
            <a:spAutoFit/>
          </a:bodyPr>
          <a:lstStyle/>
          <a:p>
            <a:pPr defTabSz="609630"/>
            <a:r>
              <a:rPr lang="en-US" sz="4000" dirty="0">
                <a:solidFill>
                  <a:srgbClr val="FFFFFF"/>
                </a:solidFill>
                <a:latin typeface="EF Circular Medium" panose="020B0604020101020102" pitchFamily="34" charset="77"/>
                <a:cs typeface="EF Circular Medium" panose="020B0604020101020102" pitchFamily="34" charset="77"/>
              </a:rPr>
              <a:t>Student outcomes</a:t>
            </a:r>
          </a:p>
        </p:txBody>
      </p:sp>
      <p:sp>
        <p:nvSpPr>
          <p:cNvPr id="9" name="TextBox 8">
            <a:extLst>
              <a:ext uri="{FF2B5EF4-FFF2-40B4-BE49-F238E27FC236}">
                <a16:creationId xmlns:a16="http://schemas.microsoft.com/office/drawing/2014/main" id="{528DAF6F-71D0-41E9-93C9-1517ADD0A417}"/>
              </a:ext>
            </a:extLst>
          </p:cNvPr>
          <p:cNvSpPr txBox="1"/>
          <p:nvPr/>
        </p:nvSpPr>
        <p:spPr>
          <a:xfrm>
            <a:off x="5790385" y="1615758"/>
            <a:ext cx="1524001" cy="492443"/>
          </a:xfrm>
          <a:prstGeom prst="rect">
            <a:avLst/>
          </a:prstGeom>
        </p:spPr>
        <p:txBody>
          <a:bodyPr wrap="square" lIns="0" tIns="0" rIns="0" bIns="0" rtlCol="0" anchor="t">
            <a:spAutoFit/>
          </a:bodyPr>
          <a:lstStyle/>
          <a:p>
            <a:pPr algn="ctr" defTabSz="609630"/>
            <a:r>
              <a:rPr lang="en-US" sz="3200" dirty="0">
                <a:solidFill>
                  <a:srgbClr val="000000"/>
                </a:solidFill>
                <a:latin typeface="EF Circular Light" panose="020B0404020101020102" pitchFamily="34" charset="77"/>
                <a:cs typeface="EF Circular Light" panose="020B0404020101020102" pitchFamily="34" charset="77"/>
              </a:rPr>
              <a:t>98%</a:t>
            </a:r>
            <a:endParaRPr lang="en-US" sz="3600" dirty="0">
              <a:solidFill>
                <a:srgbClr val="000000"/>
              </a:solidFill>
              <a:latin typeface="EF Circular Light" panose="020B0404020101020102" pitchFamily="34" charset="77"/>
              <a:cs typeface="EF Circular Light" panose="020B0404020101020102" pitchFamily="34" charset="77"/>
            </a:endParaRPr>
          </a:p>
        </p:txBody>
      </p:sp>
      <p:sp>
        <p:nvSpPr>
          <p:cNvPr id="11" name="TextBox 10">
            <a:extLst>
              <a:ext uri="{FF2B5EF4-FFF2-40B4-BE49-F238E27FC236}">
                <a16:creationId xmlns:a16="http://schemas.microsoft.com/office/drawing/2014/main" id="{CB69E393-C205-4504-BCC7-A3273A7ED875}"/>
              </a:ext>
            </a:extLst>
          </p:cNvPr>
          <p:cNvSpPr txBox="1"/>
          <p:nvPr/>
        </p:nvSpPr>
        <p:spPr>
          <a:xfrm>
            <a:off x="5342021" y="2876454"/>
            <a:ext cx="2129535" cy="369332"/>
          </a:xfrm>
          <a:prstGeom prst="rect">
            <a:avLst/>
          </a:prstGeom>
        </p:spPr>
        <p:txBody>
          <a:bodyPr wrap="square" lIns="0" tIns="0" rIns="0" bIns="0" rtlCol="0" anchor="t">
            <a:spAutoFit/>
          </a:bodyPr>
          <a:lstStyle/>
          <a:p>
            <a:pPr algn="ctr" defTabSz="609630"/>
            <a:r>
              <a:rPr lang="en-CA" sz="1200" dirty="0">
                <a:solidFill>
                  <a:srgbClr val="000000"/>
                </a:solidFill>
                <a:latin typeface="EF Circular Light" panose="020B0404020101020102" pitchFamily="34" charset="77"/>
                <a:cs typeface="EF Circular Light" panose="020B0404020101020102" pitchFamily="34" charset="77"/>
              </a:rPr>
              <a:t>Said their tour broadened their students’ world</a:t>
            </a:r>
            <a:endParaRPr lang="en-US" sz="1200" dirty="0">
              <a:solidFill>
                <a:srgbClr val="000000"/>
              </a:solidFill>
              <a:latin typeface="EF Circular Light" panose="020B0404020101020102" pitchFamily="34" charset="77"/>
              <a:cs typeface="EF Circular Light" panose="020B0404020101020102" pitchFamily="34" charset="77"/>
            </a:endParaRPr>
          </a:p>
        </p:txBody>
      </p:sp>
      <p:sp>
        <p:nvSpPr>
          <p:cNvPr id="4" name="TextBox 3">
            <a:extLst>
              <a:ext uri="{FF2B5EF4-FFF2-40B4-BE49-F238E27FC236}">
                <a16:creationId xmlns:a16="http://schemas.microsoft.com/office/drawing/2014/main" id="{32530FAE-0776-EDE1-14CC-D88C560B62D7}"/>
              </a:ext>
            </a:extLst>
          </p:cNvPr>
          <p:cNvSpPr txBox="1"/>
          <p:nvPr/>
        </p:nvSpPr>
        <p:spPr>
          <a:xfrm>
            <a:off x="304800" y="6525684"/>
            <a:ext cx="4784035" cy="235898"/>
          </a:xfrm>
          <a:prstGeom prst="rect">
            <a:avLst/>
          </a:prstGeom>
          <a:noFill/>
        </p:spPr>
        <p:txBody>
          <a:bodyPr wrap="square" rtlCol="0">
            <a:spAutoFit/>
          </a:bodyPr>
          <a:lstStyle/>
          <a:p>
            <a:pPr defTabSz="609630"/>
            <a:r>
              <a:rPr lang="en-US" sz="933" dirty="0">
                <a:solidFill>
                  <a:srgbClr val="FFFFFF"/>
                </a:solidFill>
                <a:latin typeface="EF Circular Light" panose="020B0404020101020102" pitchFamily="34" charset="77"/>
                <a:ea typeface="EF Circular Bold" charset="0"/>
                <a:cs typeface="EF Circular Light" panose="020B0404020101020102" pitchFamily="34" charset="77"/>
              </a:rPr>
              <a:t>EF Educational Tours</a:t>
            </a:r>
          </a:p>
        </p:txBody>
      </p:sp>
      <p:sp>
        <p:nvSpPr>
          <p:cNvPr id="5" name="TextBox 4">
            <a:extLst>
              <a:ext uri="{FF2B5EF4-FFF2-40B4-BE49-F238E27FC236}">
                <a16:creationId xmlns:a16="http://schemas.microsoft.com/office/drawing/2014/main" id="{3EB4FA73-15C0-A89F-9320-244E80C278BC}"/>
              </a:ext>
            </a:extLst>
          </p:cNvPr>
          <p:cNvSpPr txBox="1"/>
          <p:nvPr/>
        </p:nvSpPr>
        <p:spPr>
          <a:xfrm>
            <a:off x="816161" y="3335903"/>
            <a:ext cx="2892239" cy="1395254"/>
          </a:xfrm>
          <a:prstGeom prst="rect">
            <a:avLst/>
          </a:prstGeom>
        </p:spPr>
        <p:txBody>
          <a:bodyPr wrap="square" lIns="0" tIns="0" rIns="0" bIns="0" rtlCol="0" anchor="t">
            <a:spAutoFit/>
          </a:bodyPr>
          <a:lstStyle/>
          <a:p>
            <a:pPr defTabSz="609630">
              <a:spcBef>
                <a:spcPts val="800"/>
              </a:spcBef>
            </a:pPr>
            <a:r>
              <a:rPr lang="en-CA" sz="1200" dirty="0">
                <a:solidFill>
                  <a:srgbClr val="FFFFFF"/>
                </a:solidFill>
                <a:latin typeface="EF Circular Light" panose="020B0404020101020102" pitchFamily="34" charset="77"/>
              </a:rPr>
              <a:t>So how are students impacted by their travel experiences? How do they grow not just academically, but as human beings? After our tours come home, we always follow up with teachers to get their perspective on these questions, and more.</a:t>
            </a:r>
          </a:p>
          <a:p>
            <a:pPr defTabSz="609630">
              <a:spcBef>
                <a:spcPts val="800"/>
              </a:spcBef>
            </a:pPr>
            <a:endParaRPr lang="en-CA" sz="1200" dirty="0">
              <a:solidFill>
                <a:srgbClr val="FFFFFF"/>
              </a:solidFill>
              <a:latin typeface="EF Circular Light" panose="020B0404020101020102" pitchFamily="34" charset="77"/>
              <a:cs typeface="EF Circular Light" panose="020B0404020101020102" pitchFamily="34" charset="77"/>
            </a:endParaRPr>
          </a:p>
        </p:txBody>
      </p:sp>
      <p:grpSp>
        <p:nvGrpSpPr>
          <p:cNvPr id="24" name="Group 23">
            <a:extLst>
              <a:ext uri="{FF2B5EF4-FFF2-40B4-BE49-F238E27FC236}">
                <a16:creationId xmlns:a16="http://schemas.microsoft.com/office/drawing/2014/main" id="{1F0DCC25-1946-721D-4BC3-B71045F0AE8D}"/>
              </a:ext>
            </a:extLst>
          </p:cNvPr>
          <p:cNvGrpSpPr/>
          <p:nvPr/>
        </p:nvGrpSpPr>
        <p:grpSpPr>
          <a:xfrm>
            <a:off x="5688786" y="939800"/>
            <a:ext cx="1630029" cy="1709428"/>
            <a:chOff x="8153399" y="1333500"/>
            <a:chExt cx="2445043" cy="2564142"/>
          </a:xfrm>
        </p:grpSpPr>
        <p:sp>
          <p:nvSpPr>
            <p:cNvPr id="17" name="Oval 16">
              <a:extLst>
                <a:ext uri="{FF2B5EF4-FFF2-40B4-BE49-F238E27FC236}">
                  <a16:creationId xmlns:a16="http://schemas.microsoft.com/office/drawing/2014/main" id="{7A8E5029-D0D0-F486-2DDE-6167B6711E4D}"/>
                </a:ext>
              </a:extLst>
            </p:cNvPr>
            <p:cNvSpPr/>
            <p:nvPr/>
          </p:nvSpPr>
          <p:spPr>
            <a:xfrm>
              <a:off x="8153399" y="1452599"/>
              <a:ext cx="2445043" cy="2445043"/>
            </a:xfrm>
            <a:prstGeom prst="ellipse">
              <a:avLst/>
            </a:prstGeom>
            <a:noFill/>
            <a:ln w="57150">
              <a:solidFill>
                <a:schemeClr val="accent2"/>
              </a:solidFill>
              <a:extLst>
                <a:ext uri="{C807C97D-BFC1-408E-A445-0C87EB9F89A2}">
                  <ask:lineSketchStyleProps xmlns:ask="http://schemas.microsoft.com/office/drawing/2018/sketchyshapes" sd="1219033472">
                    <a:custGeom>
                      <a:avLst/>
                      <a:gdLst>
                        <a:gd name="connsiteX0" fmla="*/ 0 w 2445043"/>
                        <a:gd name="connsiteY0" fmla="*/ 1222522 h 2445043"/>
                        <a:gd name="connsiteX1" fmla="*/ 1222522 w 2445043"/>
                        <a:gd name="connsiteY1" fmla="*/ 0 h 2445043"/>
                        <a:gd name="connsiteX2" fmla="*/ 2445044 w 2445043"/>
                        <a:gd name="connsiteY2" fmla="*/ 1222522 h 2445043"/>
                        <a:gd name="connsiteX3" fmla="*/ 1222522 w 2445043"/>
                        <a:gd name="connsiteY3" fmla="*/ 2445044 h 2445043"/>
                        <a:gd name="connsiteX4" fmla="*/ 0 w 2445043"/>
                        <a:gd name="connsiteY4" fmla="*/ 1222522 h 24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043" h="2445043" extrusionOk="0">
                          <a:moveTo>
                            <a:pt x="0" y="1222522"/>
                          </a:moveTo>
                          <a:cubicBezTo>
                            <a:pt x="-20549" y="534667"/>
                            <a:pt x="465794" y="30606"/>
                            <a:pt x="1222522" y="0"/>
                          </a:cubicBezTo>
                          <a:cubicBezTo>
                            <a:pt x="2004184" y="22417"/>
                            <a:pt x="2360854" y="550019"/>
                            <a:pt x="2445044" y="1222522"/>
                          </a:cubicBezTo>
                          <a:cubicBezTo>
                            <a:pt x="2351801" y="1988759"/>
                            <a:pt x="1880285" y="2541313"/>
                            <a:pt x="1222522" y="2445044"/>
                          </a:cubicBezTo>
                          <a:cubicBezTo>
                            <a:pt x="495809" y="2416849"/>
                            <a:pt x="30441" y="1912247"/>
                            <a:pt x="0" y="122252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22" name="Rectangle 21">
              <a:extLst>
                <a:ext uri="{FF2B5EF4-FFF2-40B4-BE49-F238E27FC236}">
                  <a16:creationId xmlns:a16="http://schemas.microsoft.com/office/drawing/2014/main" id="{2D0D832A-9B46-BFE6-7DF0-49BACBE620A2}"/>
                </a:ext>
              </a:extLst>
            </p:cNvPr>
            <p:cNvSpPr/>
            <p:nvPr/>
          </p:nvSpPr>
          <p:spPr>
            <a:xfrm>
              <a:off x="9372600" y="1333500"/>
              <a:ext cx="228600" cy="381000"/>
            </a:xfrm>
            <a:custGeom>
              <a:avLst/>
              <a:gdLst>
                <a:gd name="connsiteX0" fmla="*/ 0 w 304800"/>
                <a:gd name="connsiteY0" fmla="*/ 0 h 381000"/>
                <a:gd name="connsiteX1" fmla="*/ 304800 w 304800"/>
                <a:gd name="connsiteY1" fmla="*/ 0 h 381000"/>
                <a:gd name="connsiteX2" fmla="*/ 304800 w 304800"/>
                <a:gd name="connsiteY2" fmla="*/ 381000 h 381000"/>
                <a:gd name="connsiteX3" fmla="*/ 0 w 304800"/>
                <a:gd name="connsiteY3" fmla="*/ 381000 h 381000"/>
                <a:gd name="connsiteX4" fmla="*/ 0 w 304800"/>
                <a:gd name="connsiteY4" fmla="*/ 0 h 381000"/>
                <a:gd name="connsiteX0" fmla="*/ 0 w 414528"/>
                <a:gd name="connsiteY0" fmla="*/ 0 h 381000"/>
                <a:gd name="connsiteX1" fmla="*/ 414528 w 414528"/>
                <a:gd name="connsiteY1" fmla="*/ 54864 h 381000"/>
                <a:gd name="connsiteX2" fmla="*/ 304800 w 414528"/>
                <a:gd name="connsiteY2" fmla="*/ 381000 h 381000"/>
                <a:gd name="connsiteX3" fmla="*/ 0 w 414528"/>
                <a:gd name="connsiteY3" fmla="*/ 381000 h 381000"/>
                <a:gd name="connsiteX4" fmla="*/ 0 w 414528"/>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 h="381000">
                  <a:moveTo>
                    <a:pt x="0" y="0"/>
                  </a:moveTo>
                  <a:lnTo>
                    <a:pt x="414528" y="54864"/>
                  </a:lnTo>
                  <a:lnTo>
                    <a:pt x="304800" y="381000"/>
                  </a:lnTo>
                  <a:lnTo>
                    <a:pt x="0" y="381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grpSp>
      <p:sp>
        <p:nvSpPr>
          <p:cNvPr id="25" name="TextBox 24">
            <a:extLst>
              <a:ext uri="{FF2B5EF4-FFF2-40B4-BE49-F238E27FC236}">
                <a16:creationId xmlns:a16="http://schemas.microsoft.com/office/drawing/2014/main" id="{953CEAB6-8ED5-192A-0AAB-9734BDA5D086}"/>
              </a:ext>
            </a:extLst>
          </p:cNvPr>
          <p:cNvSpPr txBox="1"/>
          <p:nvPr/>
        </p:nvSpPr>
        <p:spPr>
          <a:xfrm>
            <a:off x="9300356" y="1615758"/>
            <a:ext cx="1524001" cy="492443"/>
          </a:xfrm>
          <a:prstGeom prst="rect">
            <a:avLst/>
          </a:prstGeom>
        </p:spPr>
        <p:txBody>
          <a:bodyPr wrap="square" lIns="0" tIns="0" rIns="0" bIns="0" rtlCol="0" anchor="t">
            <a:spAutoFit/>
          </a:bodyPr>
          <a:lstStyle/>
          <a:p>
            <a:pPr algn="ctr" defTabSz="609630"/>
            <a:r>
              <a:rPr lang="en-US" sz="3200" dirty="0">
                <a:solidFill>
                  <a:srgbClr val="000000"/>
                </a:solidFill>
                <a:latin typeface="EF Circular Light" panose="020B0404020101020102" pitchFamily="34" charset="77"/>
                <a:cs typeface="EF Circular Light" panose="020B0404020101020102" pitchFamily="34" charset="77"/>
              </a:rPr>
              <a:t>95%</a:t>
            </a:r>
            <a:endParaRPr lang="en-US" sz="3600" dirty="0">
              <a:solidFill>
                <a:srgbClr val="000000"/>
              </a:solidFill>
              <a:latin typeface="EF Circular Light" panose="020B0404020101020102" pitchFamily="34" charset="77"/>
              <a:cs typeface="EF Circular Light" panose="020B0404020101020102" pitchFamily="34" charset="77"/>
            </a:endParaRPr>
          </a:p>
        </p:txBody>
      </p:sp>
      <p:sp>
        <p:nvSpPr>
          <p:cNvPr id="26" name="TextBox 25">
            <a:extLst>
              <a:ext uri="{FF2B5EF4-FFF2-40B4-BE49-F238E27FC236}">
                <a16:creationId xmlns:a16="http://schemas.microsoft.com/office/drawing/2014/main" id="{BF1E9E54-C88C-52B2-0C25-FEDB70F88C63}"/>
              </a:ext>
            </a:extLst>
          </p:cNvPr>
          <p:cNvSpPr txBox="1"/>
          <p:nvPr/>
        </p:nvSpPr>
        <p:spPr>
          <a:xfrm>
            <a:off x="8900760" y="2876454"/>
            <a:ext cx="2221594" cy="369332"/>
          </a:xfrm>
          <a:prstGeom prst="rect">
            <a:avLst/>
          </a:prstGeom>
        </p:spPr>
        <p:txBody>
          <a:bodyPr wrap="square" lIns="0" tIns="0" rIns="0" bIns="0" rtlCol="0" anchor="t">
            <a:spAutoFit/>
          </a:bodyPr>
          <a:lstStyle/>
          <a:p>
            <a:pPr algn="ctr" defTabSz="609630"/>
            <a:r>
              <a:rPr lang="en-CA" sz="1200" dirty="0">
                <a:solidFill>
                  <a:srgbClr val="000000"/>
                </a:solidFill>
                <a:latin typeface="EF Circular Light" panose="020B0404020101020102" pitchFamily="34" charset="77"/>
                <a:cs typeface="EF Circular Light" panose="020B0404020101020102" pitchFamily="34" charset="77"/>
              </a:rPr>
              <a:t>Said it encouraged their students to embrace new challenges</a:t>
            </a:r>
            <a:endParaRPr lang="en-US" sz="1200" dirty="0">
              <a:solidFill>
                <a:srgbClr val="000000"/>
              </a:solidFill>
              <a:latin typeface="EF Circular Light" panose="020B0404020101020102" pitchFamily="34" charset="77"/>
              <a:cs typeface="EF Circular Light" panose="020B0404020101020102" pitchFamily="34" charset="77"/>
            </a:endParaRPr>
          </a:p>
        </p:txBody>
      </p:sp>
      <p:grpSp>
        <p:nvGrpSpPr>
          <p:cNvPr id="27" name="Group 26">
            <a:extLst>
              <a:ext uri="{FF2B5EF4-FFF2-40B4-BE49-F238E27FC236}">
                <a16:creationId xmlns:a16="http://schemas.microsoft.com/office/drawing/2014/main" id="{06977ABC-5FDA-2023-BC96-9377BF1007F3}"/>
              </a:ext>
            </a:extLst>
          </p:cNvPr>
          <p:cNvGrpSpPr/>
          <p:nvPr/>
        </p:nvGrpSpPr>
        <p:grpSpPr>
          <a:xfrm>
            <a:off x="9198757" y="939800"/>
            <a:ext cx="1630029" cy="1709428"/>
            <a:chOff x="8153399" y="1333500"/>
            <a:chExt cx="2445043" cy="2564142"/>
          </a:xfrm>
        </p:grpSpPr>
        <p:sp>
          <p:nvSpPr>
            <p:cNvPr id="28" name="Oval 27">
              <a:extLst>
                <a:ext uri="{FF2B5EF4-FFF2-40B4-BE49-F238E27FC236}">
                  <a16:creationId xmlns:a16="http://schemas.microsoft.com/office/drawing/2014/main" id="{7F1B45CD-CF69-3693-BA94-A797D3807B9A}"/>
                </a:ext>
              </a:extLst>
            </p:cNvPr>
            <p:cNvSpPr/>
            <p:nvPr/>
          </p:nvSpPr>
          <p:spPr>
            <a:xfrm>
              <a:off x="8153399" y="1452599"/>
              <a:ext cx="2445043" cy="2445043"/>
            </a:xfrm>
            <a:prstGeom prst="ellipse">
              <a:avLst/>
            </a:prstGeom>
            <a:noFill/>
            <a:ln w="57150">
              <a:solidFill>
                <a:schemeClr val="accent3"/>
              </a:solidFill>
              <a:extLst>
                <a:ext uri="{C807C97D-BFC1-408E-A445-0C87EB9F89A2}">
                  <ask:lineSketchStyleProps xmlns:ask="http://schemas.microsoft.com/office/drawing/2018/sketchyshapes" sd="1219033472">
                    <a:custGeom>
                      <a:avLst/>
                      <a:gdLst>
                        <a:gd name="connsiteX0" fmla="*/ 0 w 2445043"/>
                        <a:gd name="connsiteY0" fmla="*/ 1222522 h 2445043"/>
                        <a:gd name="connsiteX1" fmla="*/ 1222522 w 2445043"/>
                        <a:gd name="connsiteY1" fmla="*/ 0 h 2445043"/>
                        <a:gd name="connsiteX2" fmla="*/ 2445044 w 2445043"/>
                        <a:gd name="connsiteY2" fmla="*/ 1222522 h 2445043"/>
                        <a:gd name="connsiteX3" fmla="*/ 1222522 w 2445043"/>
                        <a:gd name="connsiteY3" fmla="*/ 2445044 h 2445043"/>
                        <a:gd name="connsiteX4" fmla="*/ 0 w 2445043"/>
                        <a:gd name="connsiteY4" fmla="*/ 1222522 h 24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043" h="2445043" extrusionOk="0">
                          <a:moveTo>
                            <a:pt x="0" y="1222522"/>
                          </a:moveTo>
                          <a:cubicBezTo>
                            <a:pt x="-20549" y="534667"/>
                            <a:pt x="465794" y="30606"/>
                            <a:pt x="1222522" y="0"/>
                          </a:cubicBezTo>
                          <a:cubicBezTo>
                            <a:pt x="2004184" y="22417"/>
                            <a:pt x="2360854" y="550019"/>
                            <a:pt x="2445044" y="1222522"/>
                          </a:cubicBezTo>
                          <a:cubicBezTo>
                            <a:pt x="2351801" y="1988759"/>
                            <a:pt x="1880285" y="2541313"/>
                            <a:pt x="1222522" y="2445044"/>
                          </a:cubicBezTo>
                          <a:cubicBezTo>
                            <a:pt x="495809" y="2416849"/>
                            <a:pt x="30441" y="1912247"/>
                            <a:pt x="0" y="122252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29" name="Rectangle 21">
              <a:extLst>
                <a:ext uri="{FF2B5EF4-FFF2-40B4-BE49-F238E27FC236}">
                  <a16:creationId xmlns:a16="http://schemas.microsoft.com/office/drawing/2014/main" id="{C13D5FD8-D4BC-2090-BA37-FF53FA658886}"/>
                </a:ext>
              </a:extLst>
            </p:cNvPr>
            <p:cNvSpPr/>
            <p:nvPr/>
          </p:nvSpPr>
          <p:spPr>
            <a:xfrm>
              <a:off x="9372599" y="1333500"/>
              <a:ext cx="602443" cy="381000"/>
            </a:xfrm>
            <a:custGeom>
              <a:avLst/>
              <a:gdLst>
                <a:gd name="connsiteX0" fmla="*/ 0 w 304800"/>
                <a:gd name="connsiteY0" fmla="*/ 0 h 381000"/>
                <a:gd name="connsiteX1" fmla="*/ 304800 w 304800"/>
                <a:gd name="connsiteY1" fmla="*/ 0 h 381000"/>
                <a:gd name="connsiteX2" fmla="*/ 304800 w 304800"/>
                <a:gd name="connsiteY2" fmla="*/ 381000 h 381000"/>
                <a:gd name="connsiteX3" fmla="*/ 0 w 304800"/>
                <a:gd name="connsiteY3" fmla="*/ 381000 h 381000"/>
                <a:gd name="connsiteX4" fmla="*/ 0 w 304800"/>
                <a:gd name="connsiteY4" fmla="*/ 0 h 381000"/>
                <a:gd name="connsiteX0" fmla="*/ 0 w 414528"/>
                <a:gd name="connsiteY0" fmla="*/ 0 h 381000"/>
                <a:gd name="connsiteX1" fmla="*/ 414528 w 414528"/>
                <a:gd name="connsiteY1" fmla="*/ 54864 h 381000"/>
                <a:gd name="connsiteX2" fmla="*/ 304800 w 414528"/>
                <a:gd name="connsiteY2" fmla="*/ 381000 h 381000"/>
                <a:gd name="connsiteX3" fmla="*/ 0 w 414528"/>
                <a:gd name="connsiteY3" fmla="*/ 381000 h 381000"/>
                <a:gd name="connsiteX4" fmla="*/ 0 w 414528"/>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 h="381000">
                  <a:moveTo>
                    <a:pt x="0" y="0"/>
                  </a:moveTo>
                  <a:lnTo>
                    <a:pt x="414528" y="54864"/>
                  </a:lnTo>
                  <a:lnTo>
                    <a:pt x="304800" y="381000"/>
                  </a:lnTo>
                  <a:lnTo>
                    <a:pt x="0" y="381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grpSp>
      <p:sp>
        <p:nvSpPr>
          <p:cNvPr id="30" name="TextBox 29">
            <a:extLst>
              <a:ext uri="{FF2B5EF4-FFF2-40B4-BE49-F238E27FC236}">
                <a16:creationId xmlns:a16="http://schemas.microsoft.com/office/drawing/2014/main" id="{372F3948-331E-C805-E94F-5DA5AB5DD790}"/>
              </a:ext>
            </a:extLst>
          </p:cNvPr>
          <p:cNvSpPr txBox="1"/>
          <p:nvPr/>
        </p:nvSpPr>
        <p:spPr>
          <a:xfrm>
            <a:off x="5785957" y="4477018"/>
            <a:ext cx="1524001" cy="492443"/>
          </a:xfrm>
          <a:prstGeom prst="rect">
            <a:avLst/>
          </a:prstGeom>
        </p:spPr>
        <p:txBody>
          <a:bodyPr wrap="square" lIns="0" tIns="0" rIns="0" bIns="0" rtlCol="0" anchor="t">
            <a:spAutoFit/>
          </a:bodyPr>
          <a:lstStyle/>
          <a:p>
            <a:pPr algn="ctr" defTabSz="609630"/>
            <a:r>
              <a:rPr lang="en-US" sz="3200" dirty="0">
                <a:solidFill>
                  <a:srgbClr val="000000"/>
                </a:solidFill>
                <a:latin typeface="EF Circular Light" panose="020B0404020101020102" pitchFamily="34" charset="77"/>
                <a:cs typeface="EF Circular Light" panose="020B0404020101020102" pitchFamily="34" charset="77"/>
              </a:rPr>
              <a:t>97%</a:t>
            </a:r>
            <a:endParaRPr lang="en-US" sz="3600" dirty="0">
              <a:solidFill>
                <a:srgbClr val="000000"/>
              </a:solidFill>
              <a:latin typeface="EF Circular Light" panose="020B0404020101020102" pitchFamily="34" charset="77"/>
              <a:cs typeface="EF Circular Light" panose="020B0404020101020102" pitchFamily="34" charset="77"/>
            </a:endParaRPr>
          </a:p>
        </p:txBody>
      </p:sp>
      <p:sp>
        <p:nvSpPr>
          <p:cNvPr id="31" name="TextBox 30">
            <a:extLst>
              <a:ext uri="{FF2B5EF4-FFF2-40B4-BE49-F238E27FC236}">
                <a16:creationId xmlns:a16="http://schemas.microsoft.com/office/drawing/2014/main" id="{B0236E18-59F8-E09D-82E6-005CB0169BAD}"/>
              </a:ext>
            </a:extLst>
          </p:cNvPr>
          <p:cNvSpPr txBox="1"/>
          <p:nvPr/>
        </p:nvSpPr>
        <p:spPr>
          <a:xfrm>
            <a:off x="5337593" y="5737714"/>
            <a:ext cx="2129535" cy="369332"/>
          </a:xfrm>
          <a:prstGeom prst="rect">
            <a:avLst/>
          </a:prstGeom>
        </p:spPr>
        <p:txBody>
          <a:bodyPr wrap="square" lIns="0" tIns="0" rIns="0" bIns="0" rtlCol="0" anchor="t">
            <a:spAutoFit/>
          </a:bodyPr>
          <a:lstStyle/>
          <a:p>
            <a:pPr algn="ctr" defTabSz="609630"/>
            <a:r>
              <a:rPr lang="en-CA" sz="1200" dirty="0">
                <a:solidFill>
                  <a:srgbClr val="000000"/>
                </a:solidFill>
                <a:latin typeface="EF Circular Light" panose="020B0404020101020102" pitchFamily="34" charset="77"/>
                <a:cs typeface="EF Circular Light" panose="020B0404020101020102" pitchFamily="34" charset="77"/>
              </a:rPr>
              <a:t>Said it helped their students grow as people</a:t>
            </a:r>
            <a:endParaRPr lang="en-US" sz="1200" dirty="0">
              <a:solidFill>
                <a:srgbClr val="000000"/>
              </a:solidFill>
              <a:latin typeface="EF Circular Light" panose="020B0404020101020102" pitchFamily="34" charset="77"/>
              <a:cs typeface="EF Circular Light" panose="020B0404020101020102" pitchFamily="34" charset="77"/>
            </a:endParaRPr>
          </a:p>
        </p:txBody>
      </p:sp>
      <p:grpSp>
        <p:nvGrpSpPr>
          <p:cNvPr id="32" name="Group 31">
            <a:extLst>
              <a:ext uri="{FF2B5EF4-FFF2-40B4-BE49-F238E27FC236}">
                <a16:creationId xmlns:a16="http://schemas.microsoft.com/office/drawing/2014/main" id="{FD3176FD-6D28-8C0A-A718-CD50DF12101D}"/>
              </a:ext>
            </a:extLst>
          </p:cNvPr>
          <p:cNvGrpSpPr/>
          <p:nvPr/>
        </p:nvGrpSpPr>
        <p:grpSpPr>
          <a:xfrm>
            <a:off x="5684358" y="3801060"/>
            <a:ext cx="1630029" cy="1709428"/>
            <a:chOff x="8153399" y="1333500"/>
            <a:chExt cx="2445043" cy="2564142"/>
          </a:xfrm>
        </p:grpSpPr>
        <p:sp>
          <p:nvSpPr>
            <p:cNvPr id="33" name="Oval 32">
              <a:extLst>
                <a:ext uri="{FF2B5EF4-FFF2-40B4-BE49-F238E27FC236}">
                  <a16:creationId xmlns:a16="http://schemas.microsoft.com/office/drawing/2014/main" id="{C8499C3B-48BC-BC3B-D29D-3DFC02615BCF}"/>
                </a:ext>
              </a:extLst>
            </p:cNvPr>
            <p:cNvSpPr/>
            <p:nvPr/>
          </p:nvSpPr>
          <p:spPr>
            <a:xfrm>
              <a:off x="8153399" y="1452599"/>
              <a:ext cx="2445043" cy="2445043"/>
            </a:xfrm>
            <a:prstGeom prst="ellipse">
              <a:avLst/>
            </a:prstGeom>
            <a:noFill/>
            <a:ln w="57150">
              <a:solidFill>
                <a:schemeClr val="accent5"/>
              </a:solidFill>
              <a:extLst>
                <a:ext uri="{C807C97D-BFC1-408E-A445-0C87EB9F89A2}">
                  <ask:lineSketchStyleProps xmlns:ask="http://schemas.microsoft.com/office/drawing/2018/sketchyshapes" sd="1219033472">
                    <a:custGeom>
                      <a:avLst/>
                      <a:gdLst>
                        <a:gd name="connsiteX0" fmla="*/ 0 w 2445043"/>
                        <a:gd name="connsiteY0" fmla="*/ 1222522 h 2445043"/>
                        <a:gd name="connsiteX1" fmla="*/ 1222522 w 2445043"/>
                        <a:gd name="connsiteY1" fmla="*/ 0 h 2445043"/>
                        <a:gd name="connsiteX2" fmla="*/ 2445044 w 2445043"/>
                        <a:gd name="connsiteY2" fmla="*/ 1222522 h 2445043"/>
                        <a:gd name="connsiteX3" fmla="*/ 1222522 w 2445043"/>
                        <a:gd name="connsiteY3" fmla="*/ 2445044 h 2445043"/>
                        <a:gd name="connsiteX4" fmla="*/ 0 w 2445043"/>
                        <a:gd name="connsiteY4" fmla="*/ 1222522 h 24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043" h="2445043" extrusionOk="0">
                          <a:moveTo>
                            <a:pt x="0" y="1222522"/>
                          </a:moveTo>
                          <a:cubicBezTo>
                            <a:pt x="-20549" y="534667"/>
                            <a:pt x="465794" y="30606"/>
                            <a:pt x="1222522" y="0"/>
                          </a:cubicBezTo>
                          <a:cubicBezTo>
                            <a:pt x="2004184" y="22417"/>
                            <a:pt x="2360854" y="550019"/>
                            <a:pt x="2445044" y="1222522"/>
                          </a:cubicBezTo>
                          <a:cubicBezTo>
                            <a:pt x="2351801" y="1988759"/>
                            <a:pt x="1880285" y="2541313"/>
                            <a:pt x="1222522" y="2445044"/>
                          </a:cubicBezTo>
                          <a:cubicBezTo>
                            <a:pt x="495809" y="2416849"/>
                            <a:pt x="30441" y="1912247"/>
                            <a:pt x="0" y="122252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srgbClr val="FFFFFF"/>
                </a:solidFill>
                <a:latin typeface="Calibri"/>
              </a:endParaRPr>
            </a:p>
          </p:txBody>
        </p:sp>
        <p:sp>
          <p:nvSpPr>
            <p:cNvPr id="34" name="Rectangle 21">
              <a:extLst>
                <a:ext uri="{FF2B5EF4-FFF2-40B4-BE49-F238E27FC236}">
                  <a16:creationId xmlns:a16="http://schemas.microsoft.com/office/drawing/2014/main" id="{E76E4C49-D2CB-5D67-BDB3-421FCFE3FA17}"/>
                </a:ext>
              </a:extLst>
            </p:cNvPr>
            <p:cNvSpPr/>
            <p:nvPr/>
          </p:nvSpPr>
          <p:spPr>
            <a:xfrm>
              <a:off x="9372600" y="1333500"/>
              <a:ext cx="228600" cy="381000"/>
            </a:xfrm>
            <a:custGeom>
              <a:avLst/>
              <a:gdLst>
                <a:gd name="connsiteX0" fmla="*/ 0 w 304800"/>
                <a:gd name="connsiteY0" fmla="*/ 0 h 381000"/>
                <a:gd name="connsiteX1" fmla="*/ 304800 w 304800"/>
                <a:gd name="connsiteY1" fmla="*/ 0 h 381000"/>
                <a:gd name="connsiteX2" fmla="*/ 304800 w 304800"/>
                <a:gd name="connsiteY2" fmla="*/ 381000 h 381000"/>
                <a:gd name="connsiteX3" fmla="*/ 0 w 304800"/>
                <a:gd name="connsiteY3" fmla="*/ 381000 h 381000"/>
                <a:gd name="connsiteX4" fmla="*/ 0 w 304800"/>
                <a:gd name="connsiteY4" fmla="*/ 0 h 381000"/>
                <a:gd name="connsiteX0" fmla="*/ 0 w 414528"/>
                <a:gd name="connsiteY0" fmla="*/ 0 h 381000"/>
                <a:gd name="connsiteX1" fmla="*/ 414528 w 414528"/>
                <a:gd name="connsiteY1" fmla="*/ 54864 h 381000"/>
                <a:gd name="connsiteX2" fmla="*/ 304800 w 414528"/>
                <a:gd name="connsiteY2" fmla="*/ 381000 h 381000"/>
                <a:gd name="connsiteX3" fmla="*/ 0 w 414528"/>
                <a:gd name="connsiteY3" fmla="*/ 381000 h 381000"/>
                <a:gd name="connsiteX4" fmla="*/ 0 w 414528"/>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 h="381000">
                  <a:moveTo>
                    <a:pt x="0" y="0"/>
                  </a:moveTo>
                  <a:lnTo>
                    <a:pt x="414528" y="54864"/>
                  </a:lnTo>
                  <a:lnTo>
                    <a:pt x="304800" y="381000"/>
                  </a:lnTo>
                  <a:lnTo>
                    <a:pt x="0" y="381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grpSp>
      <p:sp>
        <p:nvSpPr>
          <p:cNvPr id="36" name="TextBox 35">
            <a:extLst>
              <a:ext uri="{FF2B5EF4-FFF2-40B4-BE49-F238E27FC236}">
                <a16:creationId xmlns:a16="http://schemas.microsoft.com/office/drawing/2014/main" id="{8E8FFB2D-837B-EDD0-57D2-9DF5DC9AAEED}"/>
              </a:ext>
            </a:extLst>
          </p:cNvPr>
          <p:cNvSpPr txBox="1"/>
          <p:nvPr/>
        </p:nvSpPr>
        <p:spPr>
          <a:xfrm>
            <a:off x="8896332" y="5737714"/>
            <a:ext cx="2221594" cy="553998"/>
          </a:xfrm>
          <a:prstGeom prst="rect">
            <a:avLst/>
          </a:prstGeom>
        </p:spPr>
        <p:txBody>
          <a:bodyPr wrap="square" lIns="0" tIns="0" rIns="0" bIns="0" rtlCol="0" anchor="t">
            <a:spAutoFit/>
          </a:bodyPr>
          <a:lstStyle/>
          <a:p>
            <a:pPr algn="ctr" defTabSz="609630"/>
            <a:r>
              <a:rPr lang="en-CA" sz="1200" dirty="0">
                <a:solidFill>
                  <a:srgbClr val="000000"/>
                </a:solidFill>
                <a:latin typeface="EF Circular Light" panose="020B0404020101020102" pitchFamily="34" charset="77"/>
                <a:cs typeface="EF Circular Light" panose="020B0404020101020102" pitchFamily="34" charset="77"/>
              </a:rPr>
              <a:t>Said it helped their students develop the ability to have an impact on the world</a:t>
            </a:r>
            <a:endParaRPr lang="en-US" sz="1200" dirty="0">
              <a:solidFill>
                <a:srgbClr val="000000"/>
              </a:solidFill>
              <a:latin typeface="EF Circular Light" panose="020B0404020101020102" pitchFamily="34" charset="77"/>
              <a:cs typeface="EF Circular Light" panose="020B0404020101020102" pitchFamily="34" charset="77"/>
            </a:endParaRPr>
          </a:p>
        </p:txBody>
      </p:sp>
      <p:grpSp>
        <p:nvGrpSpPr>
          <p:cNvPr id="37" name="Group 36">
            <a:extLst>
              <a:ext uri="{FF2B5EF4-FFF2-40B4-BE49-F238E27FC236}">
                <a16:creationId xmlns:a16="http://schemas.microsoft.com/office/drawing/2014/main" id="{DC1453C5-7CED-75A7-6BFF-CEAC63272896}"/>
              </a:ext>
            </a:extLst>
          </p:cNvPr>
          <p:cNvGrpSpPr/>
          <p:nvPr/>
        </p:nvGrpSpPr>
        <p:grpSpPr>
          <a:xfrm>
            <a:off x="9194329" y="3801060"/>
            <a:ext cx="1978311" cy="1709429"/>
            <a:chOff x="8153399" y="1333499"/>
            <a:chExt cx="2967466" cy="2564143"/>
          </a:xfrm>
        </p:grpSpPr>
        <p:sp>
          <p:nvSpPr>
            <p:cNvPr id="38" name="Oval 37">
              <a:extLst>
                <a:ext uri="{FF2B5EF4-FFF2-40B4-BE49-F238E27FC236}">
                  <a16:creationId xmlns:a16="http://schemas.microsoft.com/office/drawing/2014/main" id="{C2998699-AC79-AD99-CDD5-31511A91E828}"/>
                </a:ext>
              </a:extLst>
            </p:cNvPr>
            <p:cNvSpPr/>
            <p:nvPr/>
          </p:nvSpPr>
          <p:spPr>
            <a:xfrm>
              <a:off x="8153399" y="1452599"/>
              <a:ext cx="2445043" cy="2445043"/>
            </a:xfrm>
            <a:prstGeom prst="ellipse">
              <a:avLst/>
            </a:prstGeom>
            <a:noFill/>
            <a:ln w="57150">
              <a:solidFill>
                <a:schemeClr val="accent1"/>
              </a:solidFill>
              <a:extLst>
                <a:ext uri="{C807C97D-BFC1-408E-A445-0C87EB9F89A2}">
                  <ask:lineSketchStyleProps xmlns:ask="http://schemas.microsoft.com/office/drawing/2018/sketchyshapes" sd="1219033472">
                    <a:custGeom>
                      <a:avLst/>
                      <a:gdLst>
                        <a:gd name="connsiteX0" fmla="*/ 0 w 2445043"/>
                        <a:gd name="connsiteY0" fmla="*/ 1222522 h 2445043"/>
                        <a:gd name="connsiteX1" fmla="*/ 1222522 w 2445043"/>
                        <a:gd name="connsiteY1" fmla="*/ 0 h 2445043"/>
                        <a:gd name="connsiteX2" fmla="*/ 2445044 w 2445043"/>
                        <a:gd name="connsiteY2" fmla="*/ 1222522 h 2445043"/>
                        <a:gd name="connsiteX3" fmla="*/ 1222522 w 2445043"/>
                        <a:gd name="connsiteY3" fmla="*/ 2445044 h 2445043"/>
                        <a:gd name="connsiteX4" fmla="*/ 0 w 2445043"/>
                        <a:gd name="connsiteY4" fmla="*/ 1222522 h 24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043" h="2445043" extrusionOk="0">
                          <a:moveTo>
                            <a:pt x="0" y="1222522"/>
                          </a:moveTo>
                          <a:cubicBezTo>
                            <a:pt x="-20549" y="534667"/>
                            <a:pt x="465794" y="30606"/>
                            <a:pt x="1222522" y="0"/>
                          </a:cubicBezTo>
                          <a:cubicBezTo>
                            <a:pt x="2004184" y="22417"/>
                            <a:pt x="2360854" y="550019"/>
                            <a:pt x="2445044" y="1222522"/>
                          </a:cubicBezTo>
                          <a:cubicBezTo>
                            <a:pt x="2351801" y="1988759"/>
                            <a:pt x="1880285" y="2541313"/>
                            <a:pt x="1222522" y="2445044"/>
                          </a:cubicBezTo>
                          <a:cubicBezTo>
                            <a:pt x="495809" y="2416849"/>
                            <a:pt x="30441" y="1912247"/>
                            <a:pt x="0" y="122252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srgbClr val="FFFFFF"/>
                </a:solidFill>
                <a:latin typeface="Calibri"/>
              </a:endParaRPr>
            </a:p>
          </p:txBody>
        </p:sp>
        <p:sp>
          <p:nvSpPr>
            <p:cNvPr id="39" name="Rectangle 21">
              <a:extLst>
                <a:ext uri="{FF2B5EF4-FFF2-40B4-BE49-F238E27FC236}">
                  <a16:creationId xmlns:a16="http://schemas.microsoft.com/office/drawing/2014/main" id="{A87F9242-DE07-4FBA-717B-5F734B57C242}"/>
                </a:ext>
              </a:extLst>
            </p:cNvPr>
            <p:cNvSpPr/>
            <p:nvPr/>
          </p:nvSpPr>
          <p:spPr>
            <a:xfrm>
              <a:off x="9372599" y="1333499"/>
              <a:ext cx="1748266" cy="2039191"/>
            </a:xfrm>
            <a:custGeom>
              <a:avLst/>
              <a:gdLst>
                <a:gd name="connsiteX0" fmla="*/ 0 w 304800"/>
                <a:gd name="connsiteY0" fmla="*/ 0 h 381000"/>
                <a:gd name="connsiteX1" fmla="*/ 304800 w 304800"/>
                <a:gd name="connsiteY1" fmla="*/ 0 h 381000"/>
                <a:gd name="connsiteX2" fmla="*/ 304800 w 304800"/>
                <a:gd name="connsiteY2" fmla="*/ 381000 h 381000"/>
                <a:gd name="connsiteX3" fmla="*/ 0 w 304800"/>
                <a:gd name="connsiteY3" fmla="*/ 381000 h 381000"/>
                <a:gd name="connsiteX4" fmla="*/ 0 w 304800"/>
                <a:gd name="connsiteY4" fmla="*/ 0 h 381000"/>
                <a:gd name="connsiteX0" fmla="*/ 0 w 414528"/>
                <a:gd name="connsiteY0" fmla="*/ 0 h 381000"/>
                <a:gd name="connsiteX1" fmla="*/ 414528 w 414528"/>
                <a:gd name="connsiteY1" fmla="*/ 54864 h 381000"/>
                <a:gd name="connsiteX2" fmla="*/ 304800 w 414528"/>
                <a:gd name="connsiteY2" fmla="*/ 381000 h 381000"/>
                <a:gd name="connsiteX3" fmla="*/ 0 w 414528"/>
                <a:gd name="connsiteY3" fmla="*/ 381000 h 381000"/>
                <a:gd name="connsiteX4" fmla="*/ 0 w 414528"/>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 h="381000">
                  <a:moveTo>
                    <a:pt x="0" y="0"/>
                  </a:moveTo>
                  <a:lnTo>
                    <a:pt x="414528" y="54864"/>
                  </a:lnTo>
                  <a:lnTo>
                    <a:pt x="304800" y="381000"/>
                  </a:lnTo>
                  <a:lnTo>
                    <a:pt x="0" y="381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srgbClr val="FFFFFF"/>
                </a:solidFill>
                <a:latin typeface="Calibri"/>
              </a:endParaRPr>
            </a:p>
          </p:txBody>
        </p:sp>
      </p:grpSp>
      <p:sp>
        <p:nvSpPr>
          <p:cNvPr id="35" name="TextBox 34">
            <a:extLst>
              <a:ext uri="{FF2B5EF4-FFF2-40B4-BE49-F238E27FC236}">
                <a16:creationId xmlns:a16="http://schemas.microsoft.com/office/drawing/2014/main" id="{6050314F-866C-B6BE-817B-01C8DB74F8D6}"/>
              </a:ext>
            </a:extLst>
          </p:cNvPr>
          <p:cNvSpPr txBox="1"/>
          <p:nvPr/>
        </p:nvSpPr>
        <p:spPr>
          <a:xfrm>
            <a:off x="9295928" y="4477018"/>
            <a:ext cx="1524001" cy="492443"/>
          </a:xfrm>
          <a:prstGeom prst="rect">
            <a:avLst/>
          </a:prstGeom>
        </p:spPr>
        <p:txBody>
          <a:bodyPr wrap="square" lIns="0" tIns="0" rIns="0" bIns="0" rtlCol="0" anchor="t">
            <a:spAutoFit/>
          </a:bodyPr>
          <a:lstStyle/>
          <a:p>
            <a:pPr algn="ctr" defTabSz="609630"/>
            <a:r>
              <a:rPr lang="en-US" sz="3200" dirty="0">
                <a:solidFill>
                  <a:srgbClr val="000000"/>
                </a:solidFill>
                <a:latin typeface="EF Circular Light" panose="020B0404020101020102" pitchFamily="34" charset="77"/>
                <a:cs typeface="EF Circular Light" panose="020B0404020101020102" pitchFamily="34" charset="77"/>
              </a:rPr>
              <a:t>2/3</a:t>
            </a:r>
            <a:endParaRPr lang="en-US" sz="3600" dirty="0">
              <a:solidFill>
                <a:srgbClr val="000000"/>
              </a:solidFill>
              <a:latin typeface="EF Circular Light" panose="020B0404020101020102" pitchFamily="34" charset="77"/>
              <a:cs typeface="EF Circular Light" panose="020B0404020101020102" pitchFamily="34" charset="77"/>
            </a:endParaRPr>
          </a:p>
        </p:txBody>
      </p:sp>
    </p:spTree>
    <p:extLst>
      <p:ext uri="{BB962C8B-B14F-4D97-AF65-F5344CB8AC3E}">
        <p14:creationId xmlns:p14="http://schemas.microsoft.com/office/powerpoint/2010/main" val="2784967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E94417-9CE5-D2E9-1ADC-98449A3A72FF}"/>
              </a:ext>
            </a:extLst>
          </p:cNvPr>
          <p:cNvSpPr/>
          <p:nvPr/>
        </p:nvSpPr>
        <p:spPr>
          <a:xfrm>
            <a:off x="7264400" y="1282192"/>
            <a:ext cx="3048000" cy="6096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9" name="Rectangle 8">
            <a:extLst>
              <a:ext uri="{FF2B5EF4-FFF2-40B4-BE49-F238E27FC236}">
                <a16:creationId xmlns:a16="http://schemas.microsoft.com/office/drawing/2014/main" id="{A2297022-0971-6414-1845-3640BDFC5EF4}"/>
              </a:ext>
            </a:extLst>
          </p:cNvPr>
          <p:cNvSpPr/>
          <p:nvPr/>
        </p:nvSpPr>
        <p:spPr>
          <a:xfrm>
            <a:off x="5740400" y="3733800"/>
            <a:ext cx="1574800" cy="6096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4" name="TextBox 3">
            <a:extLst>
              <a:ext uri="{FF2B5EF4-FFF2-40B4-BE49-F238E27FC236}">
                <a16:creationId xmlns:a16="http://schemas.microsoft.com/office/drawing/2014/main" id="{210552BA-FF1D-E97E-FAC1-B093EA83902F}"/>
              </a:ext>
            </a:extLst>
          </p:cNvPr>
          <p:cNvSpPr txBox="1"/>
          <p:nvPr/>
        </p:nvSpPr>
        <p:spPr>
          <a:xfrm>
            <a:off x="2387600" y="1244601"/>
            <a:ext cx="8229600" cy="3642792"/>
          </a:xfrm>
          <a:prstGeom prst="rect">
            <a:avLst/>
          </a:prstGeom>
        </p:spPr>
        <p:txBody>
          <a:bodyPr wrap="square" lIns="0" tIns="0" rIns="0" bIns="0" rtlCol="0" anchor="t">
            <a:spAutoFit/>
          </a:bodyPr>
          <a:lstStyle/>
          <a:p>
            <a:pPr defTabSz="609630">
              <a:lnSpc>
                <a:spcPct val="150000"/>
              </a:lnSpc>
            </a:pPr>
            <a:r>
              <a:rPr lang="en-CA" sz="2667" dirty="0">
                <a:solidFill>
                  <a:srgbClr val="FFFFFF"/>
                </a:solidFill>
                <a:latin typeface="EF Circular Book" panose="020B0604020101020102" pitchFamily="34" charset="77"/>
                <a:cs typeface="EF Circular Book" panose="020B0604020101020102" pitchFamily="34" charset="77"/>
              </a:rPr>
              <a:t>“Our recent trip to the Alps was unbelievably great! The itinerary for our time in Germany, Italy, and Switzerland was jam packed with awesome sights and locations. Most kids like most of the meals provided which was a huge win! The Tour director, Sebastian, was second-to-none!” </a:t>
            </a:r>
            <a:endParaRPr lang="en-US" sz="2667" dirty="0">
              <a:solidFill>
                <a:srgbClr val="FFFFFF"/>
              </a:solidFill>
              <a:latin typeface="EF Circular Book" panose="020B0604020101020102" pitchFamily="34" charset="77"/>
              <a:cs typeface="EF Circular Book" panose="020B0604020101020102" pitchFamily="34" charset="77"/>
            </a:endParaRPr>
          </a:p>
        </p:txBody>
      </p:sp>
      <p:sp>
        <p:nvSpPr>
          <p:cNvPr id="11" name="TextBox 10">
            <a:extLst>
              <a:ext uri="{FF2B5EF4-FFF2-40B4-BE49-F238E27FC236}">
                <a16:creationId xmlns:a16="http://schemas.microsoft.com/office/drawing/2014/main" id="{47FE686F-5512-31C1-BC5A-6A81743E76A7}"/>
              </a:ext>
            </a:extLst>
          </p:cNvPr>
          <p:cNvSpPr txBox="1"/>
          <p:nvPr/>
        </p:nvSpPr>
        <p:spPr>
          <a:xfrm>
            <a:off x="2385568" y="5207000"/>
            <a:ext cx="4784035" cy="276999"/>
          </a:xfrm>
          <a:prstGeom prst="rect">
            <a:avLst/>
          </a:prstGeom>
          <a:noFill/>
          <a:ln>
            <a:noFill/>
          </a:ln>
        </p:spPr>
        <p:txBody>
          <a:bodyPr wrap="square" rtlCol="0">
            <a:spAutoFit/>
          </a:bodyPr>
          <a:lstStyle/>
          <a:p>
            <a:pPr marL="190510" indent="-190510" defTabSz="609630">
              <a:buFontTx/>
              <a:buChar char="-"/>
            </a:pPr>
            <a:r>
              <a:rPr lang="en-US" sz="1200" dirty="0">
                <a:solidFill>
                  <a:srgbClr val="FFFFFF"/>
                </a:solidFill>
                <a:latin typeface="EF Circular Light" panose="020B0404020101020102" pitchFamily="34" charset="77"/>
                <a:ea typeface="EF Circular Bold" charset="0"/>
                <a:cs typeface="EF Circular Light" panose="020B0404020101020102" pitchFamily="34" charset="77"/>
              </a:rPr>
              <a:t>John, Thunder Bay, Canada</a:t>
            </a:r>
          </a:p>
        </p:txBody>
      </p:sp>
    </p:spTree>
    <p:extLst>
      <p:ext uri="{BB962C8B-B14F-4D97-AF65-F5344CB8AC3E}">
        <p14:creationId xmlns:p14="http://schemas.microsoft.com/office/powerpoint/2010/main" val="2986222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02698CF-A225-E1DA-F2E8-EB231763443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7177" t="29262" r="16849" b="20064"/>
          <a:stretch/>
        </p:blipFill>
        <p:spPr>
          <a:xfrm rot="10800000">
            <a:off x="0" y="0"/>
            <a:ext cx="12192000" cy="6858000"/>
          </a:xfrm>
          <a:prstGeom prst="rect">
            <a:avLst/>
          </a:prstGeom>
        </p:spPr>
      </p:pic>
      <p:sp>
        <p:nvSpPr>
          <p:cNvPr id="2" name="TextBox 1">
            <a:extLst>
              <a:ext uri="{FF2B5EF4-FFF2-40B4-BE49-F238E27FC236}">
                <a16:creationId xmlns:a16="http://schemas.microsoft.com/office/drawing/2014/main" id="{A82D359C-AEB9-6211-8F4A-DB83CB249E74}"/>
              </a:ext>
            </a:extLst>
          </p:cNvPr>
          <p:cNvSpPr txBox="1"/>
          <p:nvPr/>
        </p:nvSpPr>
        <p:spPr>
          <a:xfrm>
            <a:off x="0" y="2936558"/>
            <a:ext cx="12192000" cy="984885"/>
          </a:xfrm>
          <a:prstGeom prst="rect">
            <a:avLst/>
          </a:prstGeom>
        </p:spPr>
        <p:txBody>
          <a:bodyPr wrap="square" lIns="0" tIns="0" rIns="0" bIns="0" rtlCol="0" anchor="t">
            <a:spAutoFit/>
          </a:bodyPr>
          <a:lstStyle/>
          <a:p>
            <a:pPr algn="ctr" defTabSz="609630"/>
            <a:r>
              <a:rPr lang="en-US" sz="6400" b="1" dirty="0">
                <a:solidFill>
                  <a:srgbClr val="FFFFFF"/>
                </a:solidFill>
                <a:latin typeface="EF Circular Bold" panose="020B0804020101010102" pitchFamily="34" charset="0"/>
                <a:cs typeface="EF Circular Bold" panose="020B0804020101010102" pitchFamily="34" charset="0"/>
              </a:rPr>
              <a:t>Safety and Support</a:t>
            </a:r>
          </a:p>
        </p:txBody>
      </p:sp>
      <p:pic>
        <p:nvPicPr>
          <p:cNvPr id="4" name="Picture 3">
            <a:extLst>
              <a:ext uri="{FF2B5EF4-FFF2-40B4-BE49-F238E27FC236}">
                <a16:creationId xmlns:a16="http://schemas.microsoft.com/office/drawing/2014/main" id="{81E0F7B3-5956-73E4-CC98-AA301AA8CE32}"/>
              </a:ext>
            </a:extLst>
          </p:cNvPr>
          <p:cNvPicPr>
            <a:picLocks noChangeAspect="1"/>
          </p:cNvPicPr>
          <p:nvPr/>
        </p:nvPicPr>
        <p:blipFill>
          <a:blip r:embed="rId5"/>
          <a:stretch>
            <a:fillRect/>
          </a:stretch>
        </p:blipFill>
        <p:spPr>
          <a:xfrm>
            <a:off x="5128683" y="5562600"/>
            <a:ext cx="1934634" cy="790565"/>
          </a:xfrm>
          <a:prstGeom prst="rect">
            <a:avLst/>
          </a:prstGeom>
        </p:spPr>
      </p:pic>
    </p:spTree>
    <p:extLst>
      <p:ext uri="{BB962C8B-B14F-4D97-AF65-F5344CB8AC3E}">
        <p14:creationId xmlns:p14="http://schemas.microsoft.com/office/powerpoint/2010/main" val="2588215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899021-21E3-C157-46DA-99916F49DB82}"/>
              </a:ext>
            </a:extLst>
          </p:cNvPr>
          <p:cNvSpPr/>
          <p:nvPr/>
        </p:nvSpPr>
        <p:spPr>
          <a:xfrm>
            <a:off x="0" y="0"/>
            <a:ext cx="4419600" cy="685799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6" name="TextBox 5">
            <a:extLst>
              <a:ext uri="{FF2B5EF4-FFF2-40B4-BE49-F238E27FC236}">
                <a16:creationId xmlns:a16="http://schemas.microsoft.com/office/drawing/2014/main" id="{F3B012FD-81D2-464F-D3CC-3F07F92B84E5}"/>
              </a:ext>
            </a:extLst>
          </p:cNvPr>
          <p:cNvSpPr txBox="1"/>
          <p:nvPr/>
        </p:nvSpPr>
        <p:spPr>
          <a:xfrm>
            <a:off x="863600" y="1290972"/>
            <a:ext cx="3098801" cy="1231106"/>
          </a:xfrm>
          <a:prstGeom prst="rect">
            <a:avLst/>
          </a:prstGeom>
        </p:spPr>
        <p:txBody>
          <a:bodyPr wrap="square" lIns="0" tIns="0" rIns="0" bIns="0" rtlCol="0" anchor="t">
            <a:spAutoFit/>
          </a:bodyPr>
          <a:lstStyle/>
          <a:p>
            <a:pPr defTabSz="609630"/>
            <a:r>
              <a:rPr lang="en-US" sz="4000" dirty="0">
                <a:solidFill>
                  <a:srgbClr val="FFFFFF"/>
                </a:solidFill>
                <a:latin typeface="EF Circular Medium" panose="020B0604020101020102" pitchFamily="34" charset="77"/>
                <a:cs typeface="EF Circular Medium" panose="020B0604020101020102" pitchFamily="34" charset="77"/>
              </a:rPr>
              <a:t>Our global presence</a:t>
            </a:r>
          </a:p>
        </p:txBody>
      </p:sp>
      <p:sp>
        <p:nvSpPr>
          <p:cNvPr id="7" name="TextBox 6">
            <a:extLst>
              <a:ext uri="{FF2B5EF4-FFF2-40B4-BE49-F238E27FC236}">
                <a16:creationId xmlns:a16="http://schemas.microsoft.com/office/drawing/2014/main" id="{77C2961A-E9BA-C69C-D594-0FA3F02EC7A8}"/>
              </a:ext>
            </a:extLst>
          </p:cNvPr>
          <p:cNvSpPr txBox="1"/>
          <p:nvPr/>
        </p:nvSpPr>
        <p:spPr>
          <a:xfrm>
            <a:off x="866961" y="3116433"/>
            <a:ext cx="2381956" cy="1661993"/>
          </a:xfrm>
          <a:prstGeom prst="rect">
            <a:avLst/>
          </a:prstGeom>
        </p:spPr>
        <p:txBody>
          <a:bodyPr wrap="square" lIns="0" tIns="0" rIns="0" bIns="0" rtlCol="0" anchor="t">
            <a:spAutoFit/>
          </a:bodyPr>
          <a:lstStyle/>
          <a:p>
            <a:pPr defTabSz="609630">
              <a:spcBef>
                <a:spcPts val="800"/>
              </a:spcBef>
            </a:pPr>
            <a:r>
              <a:rPr lang="en-CA" sz="1200" dirty="0">
                <a:solidFill>
                  <a:srgbClr val="FFFFFF"/>
                </a:solidFill>
                <a:latin typeface="EF Circular Light" panose="020B0404020101020102" pitchFamily="34" charset="77"/>
                <a:cs typeface="EF Circular Light" panose="020B0404020101020102" pitchFamily="34" charset="77"/>
              </a:rPr>
              <a:t>In almost any time zone, in almost any country or region, EF is there. We have dedicated EF team members located around the world, ready to help our students and customers in any situation, on any day. Our global presence prioritizes safety and our global negotiating powers delivers affordability.</a:t>
            </a:r>
          </a:p>
        </p:txBody>
      </p:sp>
      <p:sp>
        <p:nvSpPr>
          <p:cNvPr id="9" name="TextBox 8">
            <a:extLst>
              <a:ext uri="{FF2B5EF4-FFF2-40B4-BE49-F238E27FC236}">
                <a16:creationId xmlns:a16="http://schemas.microsoft.com/office/drawing/2014/main" id="{528DAF6F-71D0-41E9-93C9-1517ADD0A417}"/>
              </a:ext>
            </a:extLst>
          </p:cNvPr>
          <p:cNvSpPr txBox="1"/>
          <p:nvPr/>
        </p:nvSpPr>
        <p:spPr>
          <a:xfrm>
            <a:off x="5488684" y="5120958"/>
            <a:ext cx="1318517" cy="492443"/>
          </a:xfrm>
          <a:prstGeom prst="rect">
            <a:avLst/>
          </a:prstGeom>
        </p:spPr>
        <p:txBody>
          <a:bodyPr wrap="square" lIns="0" tIns="0" rIns="0" bIns="0" rtlCol="0" anchor="t">
            <a:spAutoFit/>
          </a:bodyPr>
          <a:lstStyle/>
          <a:p>
            <a:pPr defTabSz="609630"/>
            <a:r>
              <a:rPr lang="en-US" sz="3200" dirty="0">
                <a:solidFill>
                  <a:srgbClr val="000000"/>
                </a:solidFill>
                <a:latin typeface="EF Circular Book" panose="020B0604020101020102" pitchFamily="34" charset="77"/>
                <a:cs typeface="EF Circular Book" panose="020B0604020101020102" pitchFamily="34" charset="77"/>
              </a:rPr>
              <a:t>51,500</a:t>
            </a:r>
            <a:endParaRPr lang="en-US" sz="3600" dirty="0">
              <a:solidFill>
                <a:srgbClr val="000000"/>
              </a:solidFill>
              <a:latin typeface="EF Circular Book" panose="020B0604020101020102" pitchFamily="34" charset="77"/>
              <a:cs typeface="EF Circular Book" panose="020B0604020101020102" pitchFamily="34" charset="77"/>
            </a:endParaRPr>
          </a:p>
        </p:txBody>
      </p:sp>
      <p:cxnSp>
        <p:nvCxnSpPr>
          <p:cNvPr id="10" name="Straight Connector 9">
            <a:extLst>
              <a:ext uri="{FF2B5EF4-FFF2-40B4-BE49-F238E27FC236}">
                <a16:creationId xmlns:a16="http://schemas.microsoft.com/office/drawing/2014/main" id="{A687C51C-C5F3-6C18-C3CA-EAD9D8615396}"/>
              </a:ext>
            </a:extLst>
          </p:cNvPr>
          <p:cNvCxnSpPr>
            <a:cxnSpLocks/>
          </p:cNvCxnSpPr>
          <p:nvPr/>
        </p:nvCxnSpPr>
        <p:spPr>
          <a:xfrm>
            <a:off x="5486400" y="5003800"/>
            <a:ext cx="304801" cy="0"/>
          </a:xfrm>
          <a:prstGeom prst="line">
            <a:avLst/>
          </a:prstGeom>
          <a:ln w="60325"/>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B69E393-C205-4504-BCC7-A3273A7ED875}"/>
              </a:ext>
            </a:extLst>
          </p:cNvPr>
          <p:cNvSpPr txBox="1"/>
          <p:nvPr/>
        </p:nvSpPr>
        <p:spPr>
          <a:xfrm>
            <a:off x="5486400" y="5664200"/>
            <a:ext cx="1318517" cy="369332"/>
          </a:xfrm>
          <a:prstGeom prst="rect">
            <a:avLst/>
          </a:prstGeom>
        </p:spPr>
        <p:txBody>
          <a:bodyPr wrap="square" lIns="0" tIns="0" rIns="0" bIns="0" rtlCol="0" anchor="t">
            <a:spAutoFit/>
          </a:bodyPr>
          <a:lstStyle/>
          <a:p>
            <a:pPr defTabSz="609630"/>
            <a:r>
              <a:rPr lang="en-CA" sz="1200" dirty="0">
                <a:solidFill>
                  <a:srgbClr val="000000"/>
                </a:solidFill>
                <a:latin typeface="EF Circular Light" panose="020B0404020101020102" pitchFamily="34" charset="77"/>
                <a:cs typeface="EF Circular Light" panose="020B0404020101020102" pitchFamily="34" charset="77"/>
              </a:rPr>
              <a:t>Team members</a:t>
            </a:r>
            <a:br>
              <a:rPr lang="en-CA" sz="1200" dirty="0">
                <a:solidFill>
                  <a:srgbClr val="000000"/>
                </a:solidFill>
                <a:latin typeface="EF Circular Light" panose="020B0404020101020102" pitchFamily="34" charset="77"/>
                <a:cs typeface="EF Circular Light" panose="020B0404020101020102" pitchFamily="34" charset="77"/>
              </a:rPr>
            </a:br>
            <a:r>
              <a:rPr lang="en-CA" sz="1200" dirty="0">
                <a:solidFill>
                  <a:srgbClr val="000000"/>
                </a:solidFill>
                <a:latin typeface="EF Circular Light" panose="020B0404020101020102" pitchFamily="34" charset="77"/>
                <a:cs typeface="EF Circular Light" panose="020B0404020101020102" pitchFamily="34" charset="77"/>
              </a:rPr>
              <a:t>around the world</a:t>
            </a:r>
            <a:endParaRPr lang="en-US" sz="1200" dirty="0">
              <a:solidFill>
                <a:srgbClr val="000000"/>
              </a:solidFill>
              <a:latin typeface="EF Circular Light" panose="020B0404020101020102" pitchFamily="34" charset="77"/>
              <a:cs typeface="EF Circular Light" panose="020B0404020101020102" pitchFamily="34" charset="77"/>
            </a:endParaRPr>
          </a:p>
        </p:txBody>
      </p:sp>
      <p:sp>
        <p:nvSpPr>
          <p:cNvPr id="12" name="TextBox 11">
            <a:extLst>
              <a:ext uri="{FF2B5EF4-FFF2-40B4-BE49-F238E27FC236}">
                <a16:creationId xmlns:a16="http://schemas.microsoft.com/office/drawing/2014/main" id="{933BFFDB-7565-3F2B-A4D2-45B119F7E5C8}"/>
              </a:ext>
            </a:extLst>
          </p:cNvPr>
          <p:cNvSpPr txBox="1"/>
          <p:nvPr/>
        </p:nvSpPr>
        <p:spPr>
          <a:xfrm>
            <a:off x="7821420" y="5120958"/>
            <a:ext cx="1318517" cy="492443"/>
          </a:xfrm>
          <a:prstGeom prst="rect">
            <a:avLst/>
          </a:prstGeom>
        </p:spPr>
        <p:txBody>
          <a:bodyPr wrap="square" lIns="0" tIns="0" rIns="0" bIns="0" rtlCol="0" anchor="t">
            <a:spAutoFit/>
          </a:bodyPr>
          <a:lstStyle/>
          <a:p>
            <a:pPr defTabSz="609630"/>
            <a:r>
              <a:rPr lang="en-US" sz="3200" dirty="0">
                <a:solidFill>
                  <a:srgbClr val="000000"/>
                </a:solidFill>
                <a:latin typeface="EF Circular Book" panose="020B0604020101020102" pitchFamily="34" charset="77"/>
                <a:cs typeface="EF Circular Book" panose="020B0604020101020102" pitchFamily="34" charset="77"/>
              </a:rPr>
              <a:t>600</a:t>
            </a:r>
            <a:endParaRPr lang="en-US" sz="3600" dirty="0">
              <a:solidFill>
                <a:srgbClr val="000000"/>
              </a:solidFill>
              <a:latin typeface="EF Circular Book" panose="020B0604020101020102" pitchFamily="34" charset="77"/>
              <a:cs typeface="EF Circular Book" panose="020B0604020101020102" pitchFamily="34" charset="77"/>
            </a:endParaRPr>
          </a:p>
        </p:txBody>
      </p:sp>
      <p:sp>
        <p:nvSpPr>
          <p:cNvPr id="13" name="TextBox 12">
            <a:extLst>
              <a:ext uri="{FF2B5EF4-FFF2-40B4-BE49-F238E27FC236}">
                <a16:creationId xmlns:a16="http://schemas.microsoft.com/office/drawing/2014/main" id="{1F86C86B-E776-FB80-99E0-FA606666D737}"/>
              </a:ext>
            </a:extLst>
          </p:cNvPr>
          <p:cNvSpPr txBox="1"/>
          <p:nvPr/>
        </p:nvSpPr>
        <p:spPr>
          <a:xfrm>
            <a:off x="9877804" y="5120958"/>
            <a:ext cx="1318517" cy="492443"/>
          </a:xfrm>
          <a:prstGeom prst="rect">
            <a:avLst/>
          </a:prstGeom>
        </p:spPr>
        <p:txBody>
          <a:bodyPr wrap="square" lIns="0" tIns="0" rIns="0" bIns="0" rtlCol="0" anchor="t">
            <a:spAutoFit/>
          </a:bodyPr>
          <a:lstStyle/>
          <a:p>
            <a:pPr defTabSz="609630"/>
            <a:r>
              <a:rPr lang="en-US" sz="3200" dirty="0">
                <a:solidFill>
                  <a:srgbClr val="000000"/>
                </a:solidFill>
                <a:latin typeface="EF Circular Book" panose="020B0604020101020102" pitchFamily="34" charset="77"/>
                <a:cs typeface="EF Circular Book" panose="020B0604020101020102" pitchFamily="34" charset="77"/>
              </a:rPr>
              <a:t>120</a:t>
            </a:r>
            <a:endParaRPr lang="en-US" sz="3600" dirty="0">
              <a:solidFill>
                <a:srgbClr val="000000"/>
              </a:solidFill>
              <a:latin typeface="EF Circular Book" panose="020B0604020101020102" pitchFamily="34" charset="77"/>
              <a:cs typeface="EF Circular Book" panose="020B0604020101020102" pitchFamily="34" charset="77"/>
            </a:endParaRPr>
          </a:p>
        </p:txBody>
      </p:sp>
      <p:sp>
        <p:nvSpPr>
          <p:cNvPr id="14" name="TextBox 13">
            <a:extLst>
              <a:ext uri="{FF2B5EF4-FFF2-40B4-BE49-F238E27FC236}">
                <a16:creationId xmlns:a16="http://schemas.microsoft.com/office/drawing/2014/main" id="{1D67A93D-1B3A-5B34-DFCD-B31EB7AFEE09}"/>
              </a:ext>
            </a:extLst>
          </p:cNvPr>
          <p:cNvSpPr txBox="1"/>
          <p:nvPr/>
        </p:nvSpPr>
        <p:spPr>
          <a:xfrm>
            <a:off x="7833360" y="5664200"/>
            <a:ext cx="1361441" cy="369332"/>
          </a:xfrm>
          <a:prstGeom prst="rect">
            <a:avLst/>
          </a:prstGeom>
        </p:spPr>
        <p:txBody>
          <a:bodyPr wrap="square" lIns="0" tIns="0" rIns="0" bIns="0" rtlCol="0" anchor="t">
            <a:spAutoFit/>
          </a:bodyPr>
          <a:lstStyle/>
          <a:p>
            <a:pPr defTabSz="609630"/>
            <a:r>
              <a:rPr lang="en-CA" sz="1200" dirty="0">
                <a:solidFill>
                  <a:srgbClr val="000000"/>
                </a:solidFill>
                <a:latin typeface="EF Circular Light" panose="020B0404020101020102" pitchFamily="34" charset="77"/>
                <a:cs typeface="EF Circular Light" panose="020B0404020101020102" pitchFamily="34" charset="77"/>
              </a:rPr>
              <a:t>School and offices</a:t>
            </a:r>
            <a:br>
              <a:rPr lang="en-CA" sz="1200" dirty="0">
                <a:solidFill>
                  <a:srgbClr val="000000"/>
                </a:solidFill>
                <a:latin typeface="EF Circular Light" panose="020B0404020101020102" pitchFamily="34" charset="77"/>
                <a:cs typeface="EF Circular Light" panose="020B0404020101020102" pitchFamily="34" charset="77"/>
              </a:rPr>
            </a:br>
            <a:r>
              <a:rPr lang="en-CA" sz="1200" dirty="0">
                <a:solidFill>
                  <a:srgbClr val="000000"/>
                </a:solidFill>
                <a:latin typeface="EF Circular Light" panose="020B0404020101020102" pitchFamily="34" charset="77"/>
                <a:cs typeface="EF Circular Light" panose="020B0404020101020102" pitchFamily="34" charset="77"/>
              </a:rPr>
              <a:t>in 50 countries</a:t>
            </a:r>
            <a:endParaRPr lang="en-US" sz="1200" dirty="0">
              <a:solidFill>
                <a:srgbClr val="000000"/>
              </a:solidFill>
              <a:latin typeface="EF Circular Light" panose="020B0404020101020102" pitchFamily="34" charset="77"/>
              <a:cs typeface="EF Circular Light" panose="020B0404020101020102" pitchFamily="34" charset="77"/>
            </a:endParaRPr>
          </a:p>
        </p:txBody>
      </p:sp>
      <p:sp>
        <p:nvSpPr>
          <p:cNvPr id="15" name="TextBox 14">
            <a:extLst>
              <a:ext uri="{FF2B5EF4-FFF2-40B4-BE49-F238E27FC236}">
                <a16:creationId xmlns:a16="http://schemas.microsoft.com/office/drawing/2014/main" id="{1957817F-2E3C-A99D-F688-C6EDE758DA15}"/>
              </a:ext>
            </a:extLst>
          </p:cNvPr>
          <p:cNvSpPr txBox="1"/>
          <p:nvPr/>
        </p:nvSpPr>
        <p:spPr>
          <a:xfrm>
            <a:off x="9873488" y="5664200"/>
            <a:ext cx="1361441" cy="369332"/>
          </a:xfrm>
          <a:prstGeom prst="rect">
            <a:avLst/>
          </a:prstGeom>
        </p:spPr>
        <p:txBody>
          <a:bodyPr wrap="square" lIns="0" tIns="0" rIns="0" bIns="0" rtlCol="0" anchor="t">
            <a:spAutoFit/>
          </a:bodyPr>
          <a:lstStyle/>
          <a:p>
            <a:pPr defTabSz="609630"/>
            <a:r>
              <a:rPr lang="en-CA" sz="1200" dirty="0">
                <a:solidFill>
                  <a:srgbClr val="000000"/>
                </a:solidFill>
                <a:latin typeface="EF Circular Light" panose="020B0404020101020102" pitchFamily="34" charset="77"/>
                <a:cs typeface="EF Circular Light" panose="020B0404020101020102" pitchFamily="34" charset="77"/>
              </a:rPr>
              <a:t>Countries with </a:t>
            </a:r>
            <a:br>
              <a:rPr lang="en-CA" sz="1200" dirty="0">
                <a:solidFill>
                  <a:srgbClr val="000000"/>
                </a:solidFill>
                <a:latin typeface="EF Circular Light" panose="020B0404020101020102" pitchFamily="34" charset="77"/>
                <a:cs typeface="EF Circular Light" panose="020B0404020101020102" pitchFamily="34" charset="77"/>
              </a:rPr>
            </a:br>
            <a:r>
              <a:rPr lang="en-CA" sz="1200" dirty="0">
                <a:solidFill>
                  <a:srgbClr val="000000"/>
                </a:solidFill>
                <a:latin typeface="EF Circular Light" panose="020B0404020101020102" pitchFamily="34" charset="77"/>
                <a:cs typeface="EF Circular Light" panose="020B0404020101020102" pitchFamily="34" charset="77"/>
              </a:rPr>
              <a:t>an EF presence</a:t>
            </a:r>
            <a:endParaRPr lang="en-US" sz="1200" dirty="0">
              <a:solidFill>
                <a:srgbClr val="000000"/>
              </a:solidFill>
              <a:latin typeface="EF Circular Light" panose="020B0404020101020102" pitchFamily="34" charset="77"/>
              <a:cs typeface="EF Circular Light" panose="020B0404020101020102" pitchFamily="34" charset="77"/>
            </a:endParaRPr>
          </a:p>
        </p:txBody>
      </p:sp>
      <p:cxnSp>
        <p:nvCxnSpPr>
          <p:cNvPr id="20" name="Straight Connector 19">
            <a:extLst>
              <a:ext uri="{FF2B5EF4-FFF2-40B4-BE49-F238E27FC236}">
                <a16:creationId xmlns:a16="http://schemas.microsoft.com/office/drawing/2014/main" id="{07EB4AAF-6AFF-527A-912B-D2A1369DFA13}"/>
              </a:ext>
            </a:extLst>
          </p:cNvPr>
          <p:cNvCxnSpPr>
            <a:cxnSpLocks/>
          </p:cNvCxnSpPr>
          <p:nvPr/>
        </p:nvCxnSpPr>
        <p:spPr>
          <a:xfrm>
            <a:off x="7804878" y="5003800"/>
            <a:ext cx="304801" cy="0"/>
          </a:xfrm>
          <a:prstGeom prst="line">
            <a:avLst/>
          </a:prstGeom>
          <a:ln w="6032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CB0A8D0-A0EE-16BE-734D-BB30EB7B14E4}"/>
              </a:ext>
            </a:extLst>
          </p:cNvPr>
          <p:cNvCxnSpPr>
            <a:cxnSpLocks/>
          </p:cNvCxnSpPr>
          <p:nvPr/>
        </p:nvCxnSpPr>
        <p:spPr>
          <a:xfrm>
            <a:off x="9863527" y="5003800"/>
            <a:ext cx="304801" cy="0"/>
          </a:xfrm>
          <a:prstGeom prst="line">
            <a:avLst/>
          </a:prstGeom>
          <a:ln w="60325"/>
        </p:spPr>
        <p:style>
          <a:lnRef idx="1">
            <a:schemeClr val="dk1"/>
          </a:lnRef>
          <a:fillRef idx="0">
            <a:schemeClr val="dk1"/>
          </a:fillRef>
          <a:effectRef idx="0">
            <a:schemeClr val="dk1"/>
          </a:effectRef>
          <a:fontRef idx="minor">
            <a:schemeClr val="tx1"/>
          </a:fontRef>
        </p:style>
      </p:cxnSp>
      <p:pic>
        <p:nvPicPr>
          <p:cNvPr id="23" name="Graphic 22">
            <a:extLst>
              <a:ext uri="{FF2B5EF4-FFF2-40B4-BE49-F238E27FC236}">
                <a16:creationId xmlns:a16="http://schemas.microsoft.com/office/drawing/2014/main" id="{582E44F8-CE0F-396B-D5FB-CE70582F97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5200" y="1140495"/>
            <a:ext cx="6959600" cy="3556000"/>
          </a:xfrm>
          <a:prstGeom prst="rect">
            <a:avLst/>
          </a:prstGeom>
        </p:spPr>
      </p:pic>
      <p:sp>
        <p:nvSpPr>
          <p:cNvPr id="4" name="TextBox 3">
            <a:extLst>
              <a:ext uri="{FF2B5EF4-FFF2-40B4-BE49-F238E27FC236}">
                <a16:creationId xmlns:a16="http://schemas.microsoft.com/office/drawing/2014/main" id="{32530FAE-0776-EDE1-14CC-D88C560B62D7}"/>
              </a:ext>
            </a:extLst>
          </p:cNvPr>
          <p:cNvSpPr txBox="1"/>
          <p:nvPr/>
        </p:nvSpPr>
        <p:spPr>
          <a:xfrm>
            <a:off x="304800" y="6525684"/>
            <a:ext cx="4784035" cy="235898"/>
          </a:xfrm>
          <a:prstGeom prst="rect">
            <a:avLst/>
          </a:prstGeom>
          <a:noFill/>
        </p:spPr>
        <p:txBody>
          <a:bodyPr wrap="square" rtlCol="0">
            <a:spAutoFit/>
          </a:bodyPr>
          <a:lstStyle/>
          <a:p>
            <a:pPr defTabSz="609630"/>
            <a:r>
              <a:rPr lang="en-US" sz="933" dirty="0">
                <a:solidFill>
                  <a:srgbClr val="FFFFFF"/>
                </a:solidFill>
                <a:latin typeface="EF Circular Light" panose="020B0404020101020102" pitchFamily="34" charset="77"/>
                <a:ea typeface="EF Circular Bold" charset="0"/>
                <a:cs typeface="EF Circular Light" panose="020B0404020101020102" pitchFamily="34" charset="77"/>
              </a:rPr>
              <a:t>EF Educational Tours</a:t>
            </a:r>
          </a:p>
        </p:txBody>
      </p:sp>
    </p:spTree>
    <p:extLst>
      <p:ext uri="{BB962C8B-B14F-4D97-AF65-F5344CB8AC3E}">
        <p14:creationId xmlns:p14="http://schemas.microsoft.com/office/powerpoint/2010/main" val="2451855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9" name="Picture 18" descr="A group of people standing on a stone wall looking at the water&#10;&#10;Description automatically generated with low confidence">
            <a:extLst>
              <a:ext uri="{FF2B5EF4-FFF2-40B4-BE49-F238E27FC236}">
                <a16:creationId xmlns:a16="http://schemas.microsoft.com/office/drawing/2014/main" id="{A9FB2D23-22BE-5CB1-6E7B-087DA7DE83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67287" y="-25400"/>
            <a:ext cx="9855200" cy="6901259"/>
          </a:xfrm>
          <a:prstGeom prst="rect">
            <a:avLst/>
          </a:prstGeom>
        </p:spPr>
      </p:pic>
      <p:sp>
        <p:nvSpPr>
          <p:cNvPr id="5" name="Rectangle 4">
            <a:extLst>
              <a:ext uri="{FF2B5EF4-FFF2-40B4-BE49-F238E27FC236}">
                <a16:creationId xmlns:a16="http://schemas.microsoft.com/office/drawing/2014/main" id="{7F826FC9-5D84-DF3A-8D9A-09FBCED76570}"/>
              </a:ext>
            </a:extLst>
          </p:cNvPr>
          <p:cNvSpPr/>
          <p:nvPr/>
        </p:nvSpPr>
        <p:spPr>
          <a:xfrm>
            <a:off x="0" y="-33485"/>
            <a:ext cx="4790063" cy="689148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9" name="TextBox 8">
            <a:extLst>
              <a:ext uri="{FF2B5EF4-FFF2-40B4-BE49-F238E27FC236}">
                <a16:creationId xmlns:a16="http://schemas.microsoft.com/office/drawing/2014/main" id="{DB79F44A-FE41-408D-044F-10A9B97FFD23}"/>
              </a:ext>
            </a:extLst>
          </p:cNvPr>
          <p:cNvSpPr txBox="1"/>
          <p:nvPr/>
        </p:nvSpPr>
        <p:spPr>
          <a:xfrm>
            <a:off x="818846" y="2810591"/>
            <a:ext cx="2947491" cy="3241913"/>
          </a:xfrm>
          <a:prstGeom prst="rect">
            <a:avLst/>
          </a:prstGeom>
        </p:spPr>
        <p:txBody>
          <a:bodyPr wrap="square" lIns="0" tIns="0" rIns="0" bIns="0" rtlCol="0" anchor="t">
            <a:spAutoFit/>
          </a:bodyPr>
          <a:lstStyle/>
          <a:p>
            <a:pPr marL="190510" indent="-190510" defTabSz="609630">
              <a:spcBef>
                <a:spcPts val="800"/>
              </a:spcBef>
              <a:spcAft>
                <a:spcPts val="1200"/>
              </a:spcAft>
              <a:buSzPct val="120000"/>
              <a:buFont typeface="Arial" panose="020B0604020202020204" pitchFamily="34" charset="0"/>
              <a:buChar char="•"/>
            </a:pPr>
            <a:r>
              <a:rPr lang="en-CA" sz="1200" dirty="0">
                <a:solidFill>
                  <a:srgbClr val="FFFFFF"/>
                </a:solidFill>
                <a:latin typeface="EF Circular Light" panose="020B0404020101020102" pitchFamily="34" charset="77"/>
                <a:cs typeface="EF Circular Light" panose="020B0404020101020102" pitchFamily="34" charset="77"/>
              </a:rPr>
              <a:t>EF has the largest safety &amp; security team in the industry with 24/7, 364 coverage</a:t>
            </a:r>
          </a:p>
          <a:p>
            <a:pPr marL="190510" indent="-190510" defTabSz="609630">
              <a:spcBef>
                <a:spcPts val="800"/>
              </a:spcBef>
              <a:spcAft>
                <a:spcPts val="1200"/>
              </a:spcAft>
              <a:buSzPct val="120000"/>
              <a:buFont typeface="Arial" panose="020B0604020202020204" pitchFamily="34" charset="0"/>
              <a:buChar char="•"/>
            </a:pPr>
            <a:r>
              <a:rPr lang="en-CA" sz="1200" dirty="0">
                <a:solidFill>
                  <a:srgbClr val="FFFFFF"/>
                </a:solidFill>
                <a:latin typeface="EF Circular Light" panose="020B0404020101020102" pitchFamily="34" charset="77"/>
                <a:cs typeface="EF Circular Light" panose="020B0404020101020102" pitchFamily="34" charset="77"/>
              </a:rPr>
              <a:t>Only company in the industry with dedicated staff for safety and security.</a:t>
            </a:r>
          </a:p>
          <a:p>
            <a:pPr marL="190510" indent="-190510" defTabSz="609630">
              <a:spcBef>
                <a:spcPts val="800"/>
              </a:spcBef>
              <a:spcAft>
                <a:spcPts val="1200"/>
              </a:spcAft>
              <a:buSzPct val="120000"/>
              <a:buFont typeface="Arial" panose="020B0604020202020204" pitchFamily="34" charset="0"/>
              <a:buChar char="•"/>
            </a:pPr>
            <a:r>
              <a:rPr lang="en-CA" sz="1200" dirty="0">
                <a:solidFill>
                  <a:srgbClr val="FFFFFF"/>
                </a:solidFill>
                <a:latin typeface="EF Circular Light" panose="020B0404020101020102" pitchFamily="34" charset="77"/>
                <a:cs typeface="EF Circular Light" panose="020B0404020101020102" pitchFamily="34" charset="77"/>
              </a:rPr>
              <a:t>Local offices in virtually every travel destination offered globally</a:t>
            </a:r>
          </a:p>
          <a:p>
            <a:pPr marL="190510" indent="-190510" defTabSz="609630">
              <a:spcBef>
                <a:spcPts val="800"/>
              </a:spcBef>
              <a:spcAft>
                <a:spcPts val="1200"/>
              </a:spcAft>
              <a:buSzPct val="120000"/>
              <a:buFont typeface="Arial" panose="020B0604020202020204" pitchFamily="34" charset="0"/>
              <a:buChar char="•"/>
            </a:pPr>
            <a:r>
              <a:rPr lang="en-CA" sz="1200" dirty="0">
                <a:solidFill>
                  <a:srgbClr val="FFFFFF"/>
                </a:solidFill>
                <a:latin typeface="EF Circular Light" panose="020B0404020101020102" pitchFamily="34" charset="77"/>
                <a:cs typeface="EF Circular Light" panose="020B0404020101020102" pitchFamily="34" charset="77"/>
              </a:rPr>
              <a:t>EF staff personally visit every hotel, restaurant, attraction, and bus </a:t>
            </a:r>
            <a:br>
              <a:rPr lang="en-CA" sz="1200" dirty="0">
                <a:solidFill>
                  <a:srgbClr val="FFFFFF"/>
                </a:solidFill>
                <a:latin typeface="EF Circular Light" panose="020B0404020101020102" pitchFamily="34" charset="77"/>
                <a:cs typeface="EF Circular Light" panose="020B0404020101020102" pitchFamily="34" charset="77"/>
              </a:rPr>
            </a:br>
            <a:r>
              <a:rPr lang="en-CA" sz="1200" dirty="0">
                <a:solidFill>
                  <a:srgbClr val="FFFFFF"/>
                </a:solidFill>
                <a:latin typeface="EF Circular Light" panose="020B0404020101020102" pitchFamily="34" charset="77"/>
                <a:cs typeface="EF Circular Light" panose="020B0404020101020102" pitchFamily="34" charset="77"/>
              </a:rPr>
              <a:t>company utilized</a:t>
            </a:r>
          </a:p>
          <a:p>
            <a:pPr marL="190510" indent="-190510" defTabSz="609630">
              <a:spcBef>
                <a:spcPts val="800"/>
              </a:spcBef>
              <a:spcAft>
                <a:spcPts val="1200"/>
              </a:spcAft>
              <a:buSzPct val="120000"/>
              <a:buFont typeface="Arial" panose="020B0604020202020204" pitchFamily="34" charset="0"/>
              <a:buChar char="•"/>
            </a:pPr>
            <a:r>
              <a:rPr lang="en-US" sz="1200" dirty="0">
                <a:solidFill>
                  <a:schemeClr val="bg1"/>
                </a:solidFill>
                <a:latin typeface="EF Circular Light" panose="020B0404020101020102" pitchFamily="34" charset="0"/>
                <a:cs typeface="EF Circular Light" panose="020B0404020101020102" pitchFamily="34" charset="0"/>
              </a:rPr>
              <a:t>The EF Peace of Mind Program ensures that even if plans change unexpectedly, all our groups can plan with confidence</a:t>
            </a:r>
          </a:p>
        </p:txBody>
      </p:sp>
      <p:sp>
        <p:nvSpPr>
          <p:cNvPr id="2" name="TextBox 1">
            <a:extLst>
              <a:ext uri="{FF2B5EF4-FFF2-40B4-BE49-F238E27FC236}">
                <a16:creationId xmlns:a16="http://schemas.microsoft.com/office/drawing/2014/main" id="{C757BF5E-48D8-1436-05D1-CFEFC8FCE48F}"/>
              </a:ext>
            </a:extLst>
          </p:cNvPr>
          <p:cNvSpPr txBox="1"/>
          <p:nvPr/>
        </p:nvSpPr>
        <p:spPr>
          <a:xfrm>
            <a:off x="818846" y="1290972"/>
            <a:ext cx="3098801" cy="1231106"/>
          </a:xfrm>
          <a:prstGeom prst="rect">
            <a:avLst/>
          </a:prstGeom>
        </p:spPr>
        <p:txBody>
          <a:bodyPr wrap="square" lIns="0" tIns="0" rIns="0" bIns="0" rtlCol="0" anchor="t">
            <a:spAutoFit/>
          </a:bodyPr>
          <a:lstStyle/>
          <a:p>
            <a:pPr defTabSz="609630"/>
            <a:r>
              <a:rPr lang="en-US" sz="4000" dirty="0">
                <a:solidFill>
                  <a:srgbClr val="FFFFFF"/>
                </a:solidFill>
                <a:latin typeface="EF Circular Medium" panose="020B0604020101020102" pitchFamily="34" charset="77"/>
                <a:cs typeface="EF Circular Medium" panose="020B0604020101020102" pitchFamily="34" charset="77"/>
              </a:rPr>
              <a:t>Safety is our #1 priority</a:t>
            </a:r>
          </a:p>
        </p:txBody>
      </p:sp>
      <p:pic>
        <p:nvPicPr>
          <p:cNvPr id="15" name="Picture 14" descr="A green circle with blue text&#10;&#10;Description automatically generated">
            <a:extLst>
              <a:ext uri="{FF2B5EF4-FFF2-40B4-BE49-F238E27FC236}">
                <a16:creationId xmlns:a16="http://schemas.microsoft.com/office/drawing/2014/main" id="{210FF399-7499-44F1-AD8D-0FDC241B7E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37109" y="3987800"/>
            <a:ext cx="2832608" cy="2428577"/>
          </a:xfrm>
          <a:prstGeom prst="rect">
            <a:avLst/>
          </a:prstGeom>
        </p:spPr>
      </p:pic>
      <p:sp>
        <p:nvSpPr>
          <p:cNvPr id="17" name="Rectangle 16">
            <a:extLst>
              <a:ext uri="{FF2B5EF4-FFF2-40B4-BE49-F238E27FC236}">
                <a16:creationId xmlns:a16="http://schemas.microsoft.com/office/drawing/2014/main" id="{B072467F-95C7-4E7C-5E55-71D2157D56CB}"/>
              </a:ext>
            </a:extLst>
          </p:cNvPr>
          <p:cNvSpPr/>
          <p:nvPr/>
        </p:nvSpPr>
        <p:spPr>
          <a:xfrm>
            <a:off x="11153099" y="5610769"/>
            <a:ext cx="816619" cy="805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pic>
        <p:nvPicPr>
          <p:cNvPr id="18" name="Picture 17">
            <a:extLst>
              <a:ext uri="{FF2B5EF4-FFF2-40B4-BE49-F238E27FC236}">
                <a16:creationId xmlns:a16="http://schemas.microsoft.com/office/drawing/2014/main" id="{8B0885AA-BE0A-AEC5-E8B3-4ACD603142F1}"/>
              </a:ext>
            </a:extLst>
          </p:cNvPr>
          <p:cNvPicPr>
            <a:picLocks noChangeAspect="1"/>
          </p:cNvPicPr>
          <p:nvPr/>
        </p:nvPicPr>
        <p:blipFill>
          <a:blip r:embed="rId5"/>
          <a:stretch>
            <a:fillRect/>
          </a:stretch>
        </p:blipFill>
        <p:spPr>
          <a:xfrm>
            <a:off x="11250547" y="5803356"/>
            <a:ext cx="571869" cy="321913"/>
          </a:xfrm>
          <a:prstGeom prst="rect">
            <a:avLst/>
          </a:prstGeom>
        </p:spPr>
      </p:pic>
      <p:sp>
        <p:nvSpPr>
          <p:cNvPr id="3" name="TextBox 2">
            <a:extLst>
              <a:ext uri="{FF2B5EF4-FFF2-40B4-BE49-F238E27FC236}">
                <a16:creationId xmlns:a16="http://schemas.microsoft.com/office/drawing/2014/main" id="{C0029CFB-F3A4-9678-63A4-286419755A40}"/>
              </a:ext>
            </a:extLst>
          </p:cNvPr>
          <p:cNvSpPr txBox="1">
            <a:spLocks/>
          </p:cNvSpPr>
          <p:nvPr/>
        </p:nvSpPr>
        <p:spPr>
          <a:xfrm>
            <a:off x="8174829" y="6489277"/>
            <a:ext cx="3895164" cy="369332"/>
          </a:xfrm>
          <a:prstGeom prst="rect">
            <a:avLst/>
          </a:prstGeom>
          <a:noFill/>
        </p:spPr>
        <p:txBody>
          <a:bodyPr wrap="square" rtlCol="0">
            <a:spAutoFit/>
          </a:bodyPr>
          <a:lstStyle/>
          <a:p>
            <a:pPr algn="r"/>
            <a:r>
              <a:rPr lang="en-US" sz="900" b="0" i="0" strike="noStrike" dirty="0">
                <a:solidFill>
                  <a:schemeClr val="bg1"/>
                </a:solidFill>
                <a:effectLst/>
                <a:latin typeface="EF Circular Light" panose="020B0404020101020102" pitchFamily="34" charset="0"/>
                <a:cs typeface="EF Circular Light" panose="020B0404020101020102" pitchFamily="34" charset="0"/>
              </a:rPr>
              <a:t>Registration Numbers: TICO-2395858 | CPBC-73991 | OPC-70273</a:t>
            </a:r>
            <a:endParaRPr lang="en-US" sz="900" b="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
        <p:nvSpPr>
          <p:cNvPr id="4" name="TextBox 3">
            <a:extLst>
              <a:ext uri="{FF2B5EF4-FFF2-40B4-BE49-F238E27FC236}">
                <a16:creationId xmlns:a16="http://schemas.microsoft.com/office/drawing/2014/main" id="{41D59684-296A-79DE-363D-8774BB2B686D}"/>
              </a:ext>
            </a:extLst>
          </p:cNvPr>
          <p:cNvSpPr txBox="1">
            <a:spLocks/>
          </p:cNvSpPr>
          <p:nvPr/>
        </p:nvSpPr>
        <p:spPr>
          <a:xfrm>
            <a:off x="122007" y="6489277"/>
            <a:ext cx="3895164" cy="369332"/>
          </a:xfrm>
          <a:prstGeom prst="rect">
            <a:avLst/>
          </a:prstGeom>
          <a:noFill/>
        </p:spPr>
        <p:txBody>
          <a:bodyPr wrap="square" rtlCol="0">
            <a:spAutoFit/>
          </a:bodyPr>
          <a:lstStyle/>
          <a:p>
            <a:r>
              <a:rPr lang="en-US" sz="900" i="0" strike="noStrike" dirty="0">
                <a:solidFill>
                  <a:schemeClr val="bg1"/>
                </a:solidFill>
                <a:effectLst/>
                <a:latin typeface="EF Circular Light" panose="020B0404020101020102" pitchFamily="34" charset="0"/>
                <a:cs typeface="EF Circular Light" panose="020B0404020101020102" pitchFamily="34" charset="0"/>
              </a:rPr>
              <a:t>© 2023 Signum International AG  |  EF Educational Tours |  eftours.ca</a:t>
            </a:r>
            <a:endParaRPr lang="en-US" sz="900" i="0" dirty="0">
              <a:solidFill>
                <a:schemeClr val="bg1"/>
              </a:solidFill>
              <a:effectLst/>
              <a:latin typeface="EF Circular Light" panose="020B0404020101020102" pitchFamily="34" charset="0"/>
              <a:cs typeface="EF Circular Light" panose="020B0404020101020102" pitchFamily="34" charset="0"/>
            </a:endParaRPr>
          </a:p>
          <a:p>
            <a:endParaRPr lang="en-CA" sz="900" i="0" dirty="0">
              <a:solidFill>
                <a:schemeClr val="bg1"/>
              </a:solidFill>
              <a:latin typeface="EF Circular Light" panose="020B0404020101020102" pitchFamily="34" charset="0"/>
              <a:cs typeface="EF Circular Light" panose="020B0404020101020102" pitchFamily="34" charset="0"/>
            </a:endParaRPr>
          </a:p>
        </p:txBody>
      </p:sp>
    </p:spTree>
    <p:extLst>
      <p:ext uri="{BB962C8B-B14F-4D97-AF65-F5344CB8AC3E}">
        <p14:creationId xmlns:p14="http://schemas.microsoft.com/office/powerpoint/2010/main" val="1977309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6E088EB-4C1E-CBFB-CA37-40026811FF9B}"/>
              </a:ext>
            </a:extLst>
          </p:cNvPr>
          <p:cNvGrpSpPr/>
          <p:nvPr/>
        </p:nvGrpSpPr>
        <p:grpSpPr>
          <a:xfrm>
            <a:off x="5327955" y="1599041"/>
            <a:ext cx="2946400" cy="5258959"/>
            <a:chOff x="13868400" y="3812072"/>
            <a:chExt cx="4419600" cy="7888438"/>
          </a:xfrm>
        </p:grpSpPr>
        <p:sp>
          <p:nvSpPr>
            <p:cNvPr id="26" name="Rectangle 25">
              <a:extLst>
                <a:ext uri="{FF2B5EF4-FFF2-40B4-BE49-F238E27FC236}">
                  <a16:creationId xmlns:a16="http://schemas.microsoft.com/office/drawing/2014/main" id="{98ABDA5F-B858-CD75-559E-88F77670C73B}"/>
                </a:ext>
              </a:extLst>
            </p:cNvPr>
            <p:cNvSpPr/>
            <p:nvPr/>
          </p:nvSpPr>
          <p:spPr>
            <a:xfrm>
              <a:off x="13868400" y="6021872"/>
              <a:ext cx="4419600" cy="5678638"/>
            </a:xfrm>
            <a:prstGeom prst="rect">
              <a:avLst/>
            </a:prstGeom>
            <a:solidFill>
              <a:schemeClr val="accent3"/>
            </a:solidFill>
            <a:ln cap="flat">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srgbClr val="FFFFFF"/>
                </a:solidFill>
                <a:latin typeface="Calibri"/>
              </a:endParaRPr>
            </a:p>
          </p:txBody>
        </p:sp>
        <p:sp>
          <p:nvSpPr>
            <p:cNvPr id="27" name="Oval 26">
              <a:extLst>
                <a:ext uri="{FF2B5EF4-FFF2-40B4-BE49-F238E27FC236}">
                  <a16:creationId xmlns:a16="http://schemas.microsoft.com/office/drawing/2014/main" id="{3678D303-AE7B-AFCF-AA50-1BDF8E82A2A2}"/>
                </a:ext>
              </a:extLst>
            </p:cNvPr>
            <p:cNvSpPr/>
            <p:nvPr/>
          </p:nvSpPr>
          <p:spPr>
            <a:xfrm>
              <a:off x="13868400" y="3812072"/>
              <a:ext cx="4419600" cy="4419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srgbClr val="FFFFFF"/>
                </a:solidFill>
                <a:latin typeface="Calibri"/>
              </a:endParaRPr>
            </a:p>
          </p:txBody>
        </p:sp>
      </p:grpSp>
      <p:grpSp>
        <p:nvGrpSpPr>
          <p:cNvPr id="16" name="Group 15">
            <a:extLst>
              <a:ext uri="{FF2B5EF4-FFF2-40B4-BE49-F238E27FC236}">
                <a16:creationId xmlns:a16="http://schemas.microsoft.com/office/drawing/2014/main" id="{1E1178C4-3DFC-631B-F457-B8B58826576B}"/>
              </a:ext>
            </a:extLst>
          </p:cNvPr>
          <p:cNvGrpSpPr/>
          <p:nvPr/>
        </p:nvGrpSpPr>
        <p:grpSpPr>
          <a:xfrm>
            <a:off x="8378978" y="584200"/>
            <a:ext cx="2946400" cy="4316619"/>
            <a:chOff x="13868400" y="3812072"/>
            <a:chExt cx="4419600" cy="6474928"/>
          </a:xfrm>
        </p:grpSpPr>
        <p:sp>
          <p:nvSpPr>
            <p:cNvPr id="20" name="Rectangle 19">
              <a:extLst>
                <a:ext uri="{FF2B5EF4-FFF2-40B4-BE49-F238E27FC236}">
                  <a16:creationId xmlns:a16="http://schemas.microsoft.com/office/drawing/2014/main" id="{7A970048-4DDD-6AC7-CF24-892CD1AEE231}"/>
                </a:ext>
              </a:extLst>
            </p:cNvPr>
            <p:cNvSpPr/>
            <p:nvPr/>
          </p:nvSpPr>
          <p:spPr>
            <a:xfrm>
              <a:off x="13868400" y="6021872"/>
              <a:ext cx="4419600" cy="4265128"/>
            </a:xfrm>
            <a:prstGeom prst="rect">
              <a:avLst/>
            </a:prstGeom>
            <a:solidFill>
              <a:schemeClr val="accent4"/>
            </a:solidFill>
            <a:ln cap="flat">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sp>
          <p:nvSpPr>
            <p:cNvPr id="21" name="Oval 20">
              <a:extLst>
                <a:ext uri="{FF2B5EF4-FFF2-40B4-BE49-F238E27FC236}">
                  <a16:creationId xmlns:a16="http://schemas.microsoft.com/office/drawing/2014/main" id="{B26FB8AC-6EE1-31F4-B584-AB0F8143AF35}"/>
                </a:ext>
              </a:extLst>
            </p:cNvPr>
            <p:cNvSpPr/>
            <p:nvPr/>
          </p:nvSpPr>
          <p:spPr>
            <a:xfrm>
              <a:off x="13868400" y="3812072"/>
              <a:ext cx="4419600" cy="4419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grpSp>
      <p:pic>
        <p:nvPicPr>
          <p:cNvPr id="33" name="Picture 32" descr="A person with a beard wearing a hat&#10;&#10;Description automatically generated">
            <a:extLst>
              <a:ext uri="{FF2B5EF4-FFF2-40B4-BE49-F238E27FC236}">
                <a16:creationId xmlns:a16="http://schemas.microsoft.com/office/drawing/2014/main" id="{FA05AD19-03C3-C557-9336-A95232F84E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9459" y="164387"/>
            <a:ext cx="3301750" cy="4646354"/>
          </a:xfrm>
          <a:prstGeom prst="rect">
            <a:avLst/>
          </a:prstGeom>
        </p:spPr>
      </p:pic>
      <p:grpSp>
        <p:nvGrpSpPr>
          <p:cNvPr id="13" name="Group 12">
            <a:extLst>
              <a:ext uri="{FF2B5EF4-FFF2-40B4-BE49-F238E27FC236}">
                <a16:creationId xmlns:a16="http://schemas.microsoft.com/office/drawing/2014/main" id="{207F78F2-E47C-DF1F-EF74-23D4ACCA343E}"/>
              </a:ext>
            </a:extLst>
          </p:cNvPr>
          <p:cNvGrpSpPr/>
          <p:nvPr/>
        </p:nvGrpSpPr>
        <p:grpSpPr>
          <a:xfrm>
            <a:off x="9015895" y="2567643"/>
            <a:ext cx="3105560" cy="4290357"/>
            <a:chOff x="13868400" y="3812072"/>
            <a:chExt cx="4419600" cy="6173236"/>
          </a:xfrm>
        </p:grpSpPr>
        <p:sp>
          <p:nvSpPr>
            <p:cNvPr id="10" name="Rectangle 9">
              <a:extLst>
                <a:ext uri="{FF2B5EF4-FFF2-40B4-BE49-F238E27FC236}">
                  <a16:creationId xmlns:a16="http://schemas.microsoft.com/office/drawing/2014/main" id="{756276A8-0656-1C0B-9AE0-5B3F3B1474C4}"/>
                </a:ext>
              </a:extLst>
            </p:cNvPr>
            <p:cNvSpPr/>
            <p:nvPr/>
          </p:nvSpPr>
          <p:spPr>
            <a:xfrm>
              <a:off x="13868400" y="6021872"/>
              <a:ext cx="4419600" cy="3963436"/>
            </a:xfrm>
            <a:prstGeom prst="rect">
              <a:avLst/>
            </a:prstGeom>
            <a:ln cap="flat">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srgbClr val="FFFFFF"/>
                </a:solidFill>
                <a:latin typeface="Calibri"/>
              </a:endParaRPr>
            </a:p>
          </p:txBody>
        </p:sp>
        <p:sp>
          <p:nvSpPr>
            <p:cNvPr id="12" name="Oval 11">
              <a:extLst>
                <a:ext uri="{FF2B5EF4-FFF2-40B4-BE49-F238E27FC236}">
                  <a16:creationId xmlns:a16="http://schemas.microsoft.com/office/drawing/2014/main" id="{A34A86C2-993E-DB2B-3898-E80D2FF12FCB}"/>
                </a:ext>
              </a:extLst>
            </p:cNvPr>
            <p:cNvSpPr/>
            <p:nvPr/>
          </p:nvSpPr>
          <p:spPr>
            <a:xfrm>
              <a:off x="13868400" y="3812072"/>
              <a:ext cx="4419600" cy="44196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FFFF"/>
                </a:solidFill>
                <a:latin typeface="Calibri"/>
              </a:endParaRPr>
            </a:p>
          </p:txBody>
        </p:sp>
      </p:grpSp>
      <p:pic>
        <p:nvPicPr>
          <p:cNvPr id="7" name="Picture 6" descr="A person smiling at camera&#10;&#10;Description automatically generated">
            <a:extLst>
              <a:ext uri="{FF2B5EF4-FFF2-40B4-BE49-F238E27FC236}">
                <a16:creationId xmlns:a16="http://schemas.microsoft.com/office/drawing/2014/main" id="{8AD4B4A4-B44F-EAE1-E2A1-78E90EB82E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78580" y="2582879"/>
            <a:ext cx="3228476" cy="4306909"/>
          </a:xfrm>
          <a:prstGeom prst="rect">
            <a:avLst/>
          </a:prstGeom>
        </p:spPr>
      </p:pic>
      <p:sp>
        <p:nvSpPr>
          <p:cNvPr id="9" name="TextBox 8">
            <a:extLst>
              <a:ext uri="{FF2B5EF4-FFF2-40B4-BE49-F238E27FC236}">
                <a16:creationId xmlns:a16="http://schemas.microsoft.com/office/drawing/2014/main" id="{DB79F44A-FE41-408D-044F-10A9B97FFD23}"/>
              </a:ext>
            </a:extLst>
          </p:cNvPr>
          <p:cNvSpPr txBox="1"/>
          <p:nvPr/>
        </p:nvSpPr>
        <p:spPr>
          <a:xfrm>
            <a:off x="818847" y="3022600"/>
            <a:ext cx="2947491" cy="1210588"/>
          </a:xfrm>
          <a:prstGeom prst="rect">
            <a:avLst/>
          </a:prstGeom>
        </p:spPr>
        <p:txBody>
          <a:bodyPr wrap="square" lIns="0" tIns="0" rIns="0" bIns="0" rtlCol="0" anchor="t">
            <a:spAutoFit/>
          </a:bodyPr>
          <a:lstStyle/>
          <a:p>
            <a:pPr defTabSz="609630"/>
            <a:r>
              <a:rPr lang="en-CA" sz="1200" dirty="0">
                <a:solidFill>
                  <a:srgbClr val="000000"/>
                </a:solidFill>
                <a:latin typeface="EF Circular Light" panose="020B0404020101020102" pitchFamily="34" charset="77"/>
                <a:cs typeface="EF Circular Light" panose="020B0404020101020102" pitchFamily="34" charset="77"/>
              </a:rPr>
              <a:t>EF’s support network never sleeps. When you are boarding planes and catching trains, we send our Canadian staff out to key destinations to meet you on the road, even in places where we already have offices.</a:t>
            </a:r>
          </a:p>
          <a:p>
            <a:pPr defTabSz="609630">
              <a:spcBef>
                <a:spcPts val="800"/>
              </a:spcBef>
            </a:pPr>
            <a:endParaRPr lang="en-CA" sz="1200" dirty="0">
              <a:solidFill>
                <a:srgbClr val="000000"/>
              </a:solidFill>
              <a:latin typeface="EF Circular Light" panose="020B0404020101020102" pitchFamily="34" charset="77"/>
              <a:cs typeface="EF Circular Light" panose="020B0404020101020102" pitchFamily="34" charset="77"/>
            </a:endParaRPr>
          </a:p>
        </p:txBody>
      </p:sp>
      <p:sp>
        <p:nvSpPr>
          <p:cNvPr id="2" name="TextBox 1">
            <a:extLst>
              <a:ext uri="{FF2B5EF4-FFF2-40B4-BE49-F238E27FC236}">
                <a16:creationId xmlns:a16="http://schemas.microsoft.com/office/drawing/2014/main" id="{C757BF5E-48D8-1436-05D1-CFEFC8FCE48F}"/>
              </a:ext>
            </a:extLst>
          </p:cNvPr>
          <p:cNvSpPr txBox="1"/>
          <p:nvPr/>
        </p:nvSpPr>
        <p:spPr>
          <a:xfrm>
            <a:off x="818846" y="1290972"/>
            <a:ext cx="3098801" cy="1231106"/>
          </a:xfrm>
          <a:prstGeom prst="rect">
            <a:avLst/>
          </a:prstGeom>
        </p:spPr>
        <p:txBody>
          <a:bodyPr wrap="square" lIns="0" tIns="0" rIns="0" bIns="0" rtlCol="0" anchor="t">
            <a:spAutoFit/>
          </a:bodyPr>
          <a:lstStyle/>
          <a:p>
            <a:pPr defTabSz="609630"/>
            <a:r>
              <a:rPr lang="en-US" sz="4000" dirty="0">
                <a:solidFill>
                  <a:srgbClr val="000000"/>
                </a:solidFill>
                <a:latin typeface="EF Circular Medium" panose="020B0604020101020102" pitchFamily="34" charset="77"/>
                <a:cs typeface="EF Circular Medium" panose="020B0604020101020102" pitchFamily="34" charset="77"/>
              </a:rPr>
              <a:t>EF on the ground</a:t>
            </a:r>
          </a:p>
        </p:txBody>
      </p:sp>
      <p:sp>
        <p:nvSpPr>
          <p:cNvPr id="6" name="TextBox 5">
            <a:extLst>
              <a:ext uri="{FF2B5EF4-FFF2-40B4-BE49-F238E27FC236}">
                <a16:creationId xmlns:a16="http://schemas.microsoft.com/office/drawing/2014/main" id="{B7C89E8A-3884-0E6E-6D11-C003C290E422}"/>
              </a:ext>
            </a:extLst>
          </p:cNvPr>
          <p:cNvSpPr txBox="1"/>
          <p:nvPr/>
        </p:nvSpPr>
        <p:spPr>
          <a:xfrm>
            <a:off x="304800" y="6525684"/>
            <a:ext cx="4784035" cy="235898"/>
          </a:xfrm>
          <a:prstGeom prst="rect">
            <a:avLst/>
          </a:prstGeom>
          <a:noFill/>
        </p:spPr>
        <p:txBody>
          <a:bodyPr wrap="square" rtlCol="0">
            <a:spAutoFit/>
          </a:bodyPr>
          <a:lstStyle/>
          <a:p>
            <a:pPr defTabSz="609630"/>
            <a:r>
              <a:rPr lang="en-US" sz="933" dirty="0">
                <a:solidFill>
                  <a:srgbClr val="000000"/>
                </a:solidFill>
                <a:latin typeface="EF Circular Light" panose="020B0404020101020102" pitchFamily="34" charset="77"/>
                <a:ea typeface="EF Circular Bold" charset="0"/>
                <a:cs typeface="EF Circular Light" panose="020B0404020101020102" pitchFamily="34" charset="77"/>
              </a:rPr>
              <a:t>EF Educational Tours</a:t>
            </a:r>
          </a:p>
        </p:txBody>
      </p:sp>
      <p:grpSp>
        <p:nvGrpSpPr>
          <p:cNvPr id="22" name="Group 21">
            <a:extLst>
              <a:ext uri="{FF2B5EF4-FFF2-40B4-BE49-F238E27FC236}">
                <a16:creationId xmlns:a16="http://schemas.microsoft.com/office/drawing/2014/main" id="{39E38154-72A5-2944-31F8-0ED81FC1B36D}"/>
              </a:ext>
            </a:extLst>
          </p:cNvPr>
          <p:cNvGrpSpPr/>
          <p:nvPr/>
        </p:nvGrpSpPr>
        <p:grpSpPr>
          <a:xfrm>
            <a:off x="6224430" y="3327309"/>
            <a:ext cx="2946400" cy="3562478"/>
            <a:chOff x="13868400" y="3812072"/>
            <a:chExt cx="4419600" cy="5343717"/>
          </a:xfrm>
        </p:grpSpPr>
        <p:sp>
          <p:nvSpPr>
            <p:cNvPr id="23" name="Rectangle 22">
              <a:extLst>
                <a:ext uri="{FF2B5EF4-FFF2-40B4-BE49-F238E27FC236}">
                  <a16:creationId xmlns:a16="http://schemas.microsoft.com/office/drawing/2014/main" id="{0716E3CF-5F50-1CF2-3DD0-E9A31E6B0435}"/>
                </a:ext>
              </a:extLst>
            </p:cNvPr>
            <p:cNvSpPr/>
            <p:nvPr/>
          </p:nvSpPr>
          <p:spPr>
            <a:xfrm>
              <a:off x="13868400" y="6021872"/>
              <a:ext cx="4419600" cy="3133917"/>
            </a:xfrm>
            <a:prstGeom prst="rect">
              <a:avLst/>
            </a:prstGeom>
            <a:solidFill>
              <a:schemeClr val="accent2"/>
            </a:solidFill>
            <a:ln cap="flat">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srgbClr val="FFFFFF"/>
                </a:solidFill>
                <a:latin typeface="Calibri"/>
              </a:endParaRPr>
            </a:p>
          </p:txBody>
        </p:sp>
        <p:sp>
          <p:nvSpPr>
            <p:cNvPr id="24" name="Oval 23">
              <a:extLst>
                <a:ext uri="{FF2B5EF4-FFF2-40B4-BE49-F238E27FC236}">
                  <a16:creationId xmlns:a16="http://schemas.microsoft.com/office/drawing/2014/main" id="{CBF8C238-8B6F-801A-6CF8-A3A5B2418EB8}"/>
                </a:ext>
              </a:extLst>
            </p:cNvPr>
            <p:cNvSpPr/>
            <p:nvPr/>
          </p:nvSpPr>
          <p:spPr>
            <a:xfrm>
              <a:off x="13868400" y="3812072"/>
              <a:ext cx="4419600" cy="44196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srgbClr val="FFFFFF"/>
                </a:solidFill>
                <a:latin typeface="Calibri"/>
              </a:endParaRPr>
            </a:p>
          </p:txBody>
        </p:sp>
      </p:grpSp>
      <p:sp>
        <p:nvSpPr>
          <p:cNvPr id="35" name="TextBox 34">
            <a:extLst>
              <a:ext uri="{FF2B5EF4-FFF2-40B4-BE49-F238E27FC236}">
                <a16:creationId xmlns:a16="http://schemas.microsoft.com/office/drawing/2014/main" id="{7ED1AE8A-F1D9-C220-655A-86399FC6597C}"/>
              </a:ext>
            </a:extLst>
          </p:cNvPr>
          <p:cNvSpPr txBox="1"/>
          <p:nvPr/>
        </p:nvSpPr>
        <p:spPr>
          <a:xfrm>
            <a:off x="7754703" y="4013133"/>
            <a:ext cx="1900809" cy="513089"/>
          </a:xfrm>
          <a:prstGeom prst="rect">
            <a:avLst/>
          </a:prstGeom>
        </p:spPr>
        <p:txBody>
          <a:bodyPr wrap="square" lIns="0" tIns="0" rIns="0" bIns="0" rtlCol="0" anchor="t">
            <a:spAutoFit/>
          </a:bodyPr>
          <a:lstStyle/>
          <a:p>
            <a:pPr defTabSz="609630"/>
            <a:r>
              <a:rPr lang="en-CA" sz="1200" dirty="0">
                <a:solidFill>
                  <a:srgbClr val="FFFFFF"/>
                </a:solidFill>
                <a:latin typeface="EF Circular Medium" panose="020B0604020101020102" pitchFamily="34" charset="77"/>
                <a:cs typeface="EF Circular Medium" panose="020B0604020101020102" pitchFamily="34" charset="77"/>
              </a:rPr>
              <a:t>Vukasin P</a:t>
            </a:r>
          </a:p>
          <a:p>
            <a:pPr defTabSz="609630"/>
            <a:r>
              <a:rPr lang="en-CA" sz="1067" dirty="0">
                <a:solidFill>
                  <a:srgbClr val="FFFFFF"/>
                </a:solidFill>
                <a:latin typeface="EF Circular Light" panose="020B0404020101020102" pitchFamily="34" charset="77"/>
                <a:cs typeface="EF Circular Light" panose="020B0404020101020102" pitchFamily="34" charset="77"/>
              </a:rPr>
              <a:t>Director,</a:t>
            </a:r>
          </a:p>
          <a:p>
            <a:pPr defTabSz="609630"/>
            <a:r>
              <a:rPr lang="en-CA" sz="1067" dirty="0">
                <a:solidFill>
                  <a:srgbClr val="FFFFFF"/>
                </a:solidFill>
                <a:latin typeface="EF Circular Light" panose="020B0404020101020102" pitchFamily="34" charset="77"/>
                <a:cs typeface="EF Circular Light" panose="020B0404020101020102" pitchFamily="34" charset="77"/>
              </a:rPr>
              <a:t>Traveller Support </a:t>
            </a:r>
          </a:p>
        </p:txBody>
      </p:sp>
      <p:sp>
        <p:nvSpPr>
          <p:cNvPr id="36" name="TextBox 35">
            <a:extLst>
              <a:ext uri="{FF2B5EF4-FFF2-40B4-BE49-F238E27FC236}">
                <a16:creationId xmlns:a16="http://schemas.microsoft.com/office/drawing/2014/main" id="{C9907932-F4A4-AEF2-89B3-9AC1599ED1D9}"/>
              </a:ext>
            </a:extLst>
          </p:cNvPr>
          <p:cNvSpPr txBox="1"/>
          <p:nvPr/>
        </p:nvSpPr>
        <p:spPr>
          <a:xfrm>
            <a:off x="9382391" y="1791256"/>
            <a:ext cx="1900809" cy="513089"/>
          </a:xfrm>
          <a:prstGeom prst="rect">
            <a:avLst/>
          </a:prstGeom>
        </p:spPr>
        <p:txBody>
          <a:bodyPr wrap="square" lIns="0" tIns="0" rIns="0" bIns="0" rtlCol="0" anchor="t">
            <a:spAutoFit/>
          </a:bodyPr>
          <a:lstStyle/>
          <a:p>
            <a:pPr defTabSz="609630"/>
            <a:r>
              <a:rPr lang="en-CA" sz="1200" dirty="0">
                <a:solidFill>
                  <a:srgbClr val="FFFFFF"/>
                </a:solidFill>
                <a:latin typeface="EF Circular Medium" panose="020B0604020101020102" pitchFamily="34" charset="77"/>
                <a:cs typeface="EF Circular Medium" panose="020B0604020101020102" pitchFamily="34" charset="77"/>
              </a:rPr>
              <a:t>Dan M</a:t>
            </a:r>
          </a:p>
          <a:p>
            <a:pPr defTabSz="609630"/>
            <a:r>
              <a:rPr lang="en-CA" sz="1067" dirty="0">
                <a:solidFill>
                  <a:srgbClr val="FFFFFF"/>
                </a:solidFill>
                <a:latin typeface="EF Circular Light" panose="020B0404020101020102" pitchFamily="34" charset="77"/>
                <a:cs typeface="EF Circular Light" panose="020B0404020101020102" pitchFamily="34" charset="77"/>
              </a:rPr>
              <a:t>Director, </a:t>
            </a:r>
          </a:p>
          <a:p>
            <a:pPr defTabSz="609630"/>
            <a:r>
              <a:rPr lang="en-CA" sz="1067" dirty="0">
                <a:solidFill>
                  <a:srgbClr val="FFFFFF"/>
                </a:solidFill>
                <a:latin typeface="EF Circular Light" panose="020B0404020101020102" pitchFamily="34" charset="77"/>
                <a:cs typeface="EF Circular Light" panose="020B0404020101020102" pitchFamily="34" charset="77"/>
              </a:rPr>
              <a:t>Program Activation</a:t>
            </a:r>
            <a:endParaRPr lang="en-US" sz="1067" dirty="0">
              <a:solidFill>
                <a:srgbClr val="FFFFFF"/>
              </a:solidFill>
              <a:latin typeface="EF Circular Light" panose="020B0404020101020102" pitchFamily="34" charset="77"/>
              <a:cs typeface="EF Circular Light" panose="020B0404020101020102" pitchFamily="34" charset="77"/>
            </a:endParaRPr>
          </a:p>
        </p:txBody>
      </p:sp>
      <p:sp>
        <p:nvSpPr>
          <p:cNvPr id="37" name="TextBox 36">
            <a:extLst>
              <a:ext uri="{FF2B5EF4-FFF2-40B4-BE49-F238E27FC236}">
                <a16:creationId xmlns:a16="http://schemas.microsoft.com/office/drawing/2014/main" id="{B06AE9B1-CD62-3D4A-46D3-FA9187340142}"/>
              </a:ext>
            </a:extLst>
          </p:cNvPr>
          <p:cNvSpPr txBox="1"/>
          <p:nvPr/>
        </p:nvSpPr>
        <p:spPr>
          <a:xfrm>
            <a:off x="10688496" y="3760112"/>
            <a:ext cx="1369313" cy="513089"/>
          </a:xfrm>
          <a:prstGeom prst="rect">
            <a:avLst/>
          </a:prstGeom>
        </p:spPr>
        <p:txBody>
          <a:bodyPr wrap="square" lIns="0" tIns="0" rIns="0" bIns="0" rtlCol="0" anchor="t">
            <a:spAutoFit/>
          </a:bodyPr>
          <a:lstStyle/>
          <a:p>
            <a:pPr defTabSz="609630"/>
            <a:r>
              <a:rPr lang="en-CA" sz="1200" dirty="0">
                <a:solidFill>
                  <a:srgbClr val="FFFFFF"/>
                </a:solidFill>
                <a:latin typeface="EF Circular Medium" panose="020B0604020101020102" pitchFamily="34" charset="77"/>
                <a:cs typeface="EF Circular Medium" panose="020B0604020101020102" pitchFamily="34" charset="77"/>
              </a:rPr>
              <a:t>Jen E</a:t>
            </a:r>
          </a:p>
          <a:p>
            <a:pPr defTabSz="609630"/>
            <a:r>
              <a:rPr lang="en-CA" sz="1067" dirty="0">
                <a:solidFill>
                  <a:srgbClr val="FFFFFF"/>
                </a:solidFill>
                <a:latin typeface="EF Circular Light" panose="020B0404020101020102" pitchFamily="34" charset="77"/>
                <a:cs typeface="EF Circular Light" panose="020B0404020101020102" pitchFamily="34" charset="77"/>
              </a:rPr>
              <a:t>Director, </a:t>
            </a:r>
          </a:p>
          <a:p>
            <a:pPr defTabSz="609630"/>
            <a:r>
              <a:rPr lang="en-CA" sz="1067" dirty="0">
                <a:solidFill>
                  <a:srgbClr val="FFFFFF"/>
                </a:solidFill>
                <a:latin typeface="EF Circular Light" panose="020B0404020101020102" pitchFamily="34" charset="77"/>
                <a:cs typeface="EF Circular Light" panose="020B0404020101020102" pitchFamily="34" charset="77"/>
              </a:rPr>
              <a:t>Customer Experience</a:t>
            </a:r>
            <a:endParaRPr lang="en-US" sz="1067" dirty="0">
              <a:solidFill>
                <a:srgbClr val="FFFFFF"/>
              </a:solidFill>
              <a:latin typeface="EF Circular Light" panose="020B0404020101020102" pitchFamily="34" charset="77"/>
              <a:cs typeface="EF Circular Light" panose="020B0404020101020102" pitchFamily="34" charset="77"/>
            </a:endParaRPr>
          </a:p>
        </p:txBody>
      </p:sp>
      <p:pic>
        <p:nvPicPr>
          <p:cNvPr id="4" name="Picture 3" descr="A person in a black shirt&#10;&#10;Description automatically generated">
            <a:extLst>
              <a:ext uri="{FF2B5EF4-FFF2-40B4-BE49-F238E27FC236}">
                <a16:creationId xmlns:a16="http://schemas.microsoft.com/office/drawing/2014/main" id="{402597C9-F9C2-6368-605D-CE56E1E6B6F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18470" y="2141718"/>
            <a:ext cx="3485754" cy="4752001"/>
          </a:xfrm>
          <a:prstGeom prst="rect">
            <a:avLst/>
          </a:prstGeom>
        </p:spPr>
      </p:pic>
    </p:spTree>
    <p:extLst>
      <p:ext uri="{BB962C8B-B14F-4D97-AF65-F5344CB8AC3E}">
        <p14:creationId xmlns:p14="http://schemas.microsoft.com/office/powerpoint/2010/main" val="3776041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descr="image.png"/>
          <p:cNvPicPr>
            <a:picLocks noGrp="1" noRot="1" noChangeAspect="1" noMove="1" noResize="1" noEditPoints="1" noAdjustHandles="1" noChangeArrowheads="1" noChangeShapeType="1" noCrop="1"/>
          </p:cNvPicPr>
          <p:nvPr/>
        </p:nvPicPr>
        <p:blipFill>
          <a:blip r:embed="rId8"/>
          <a:stretch>
            <a:fillRect/>
          </a:stretch>
        </p:blipFill>
        <p:spPr>
          <a:xfrm>
            <a:off x="0" y="-13208"/>
            <a:ext cx="12192000" cy="6858000"/>
          </a:xfrm>
          <a:prstGeom prst="rect">
            <a:avLst/>
          </a:prstGeom>
        </p:spPr>
      </p:pic>
      <p:sp>
        <p:nvSpPr>
          <p:cNvPr id="6" name="TextBox 5">
            <a:extLst>
              <a:ext uri="{FF2B5EF4-FFF2-40B4-BE49-F238E27FC236}">
                <a16:creationId xmlns:a16="http://schemas.microsoft.com/office/drawing/2014/main" id="{2D132DCF-C13E-151C-EF75-9C41391E6D36}"/>
              </a:ext>
            </a:extLst>
          </p:cNvPr>
          <p:cNvSpPr txBox="1">
            <a:spLocks noGrp="1" noRot="1" noMove="1" noResize="1" noEditPoints="1" noAdjustHandles="1" noChangeArrowheads="1" noChangeShapeType="1"/>
          </p:cNvSpPr>
          <p:nvPr/>
        </p:nvSpPr>
        <p:spPr>
          <a:xfrm>
            <a:off x="406399" y="480721"/>
            <a:ext cx="4927600" cy="984885"/>
          </a:xfrm>
          <a:prstGeom prst="rect">
            <a:avLst/>
          </a:prstGeom>
        </p:spPr>
        <p:txBody>
          <a:bodyPr wrap="square" lIns="0" tIns="0" rIns="0" bIns="0" rtlCol="0" anchor="t">
            <a:spAutoFit/>
          </a:bodyPr>
          <a:lstStyle/>
          <a:p>
            <a:pPr defTabSz="609630"/>
            <a:r>
              <a:rPr lang="en-CA" sz="3200" dirty="0">
                <a:solidFill>
                  <a:srgbClr val="FFFFFF"/>
                </a:solidFill>
                <a:latin typeface="EF Circular Medium" panose="020B0604020101020102" pitchFamily="34" charset="77"/>
                <a:cs typeface="EF Circular Medium" panose="020B0604020101020102" pitchFamily="34" charset="77"/>
              </a:rPr>
              <a:t>Switzerland, Italy and France</a:t>
            </a:r>
            <a:endParaRPr lang="en-US" sz="3200" dirty="0">
              <a:solidFill>
                <a:srgbClr val="FFFFFF"/>
              </a:solidFill>
              <a:latin typeface="EF Circular Medium" panose="020B0604020101020102" pitchFamily="34" charset="77"/>
              <a:cs typeface="EF Circular Medium" panose="020B0604020101020102" pitchFamily="34" charset="77"/>
            </a:endParaRPr>
          </a:p>
        </p:txBody>
      </p:sp>
      <p:sp>
        <p:nvSpPr>
          <p:cNvPr id="11" name="TextBox 10">
            <a:extLst>
              <a:ext uri="{FF2B5EF4-FFF2-40B4-BE49-F238E27FC236}">
                <a16:creationId xmlns:a16="http://schemas.microsoft.com/office/drawing/2014/main" id="{9987F423-8792-696F-CBA7-619E94F5095F}"/>
              </a:ext>
            </a:extLst>
          </p:cNvPr>
          <p:cNvSpPr txBox="1">
            <a:spLocks noGrp="1" noRot="1" noMove="1" noResize="1" noEditPoints="1" noAdjustHandles="1" noChangeArrowheads="1" noChangeShapeType="1"/>
          </p:cNvSpPr>
          <p:nvPr/>
        </p:nvSpPr>
        <p:spPr>
          <a:xfrm>
            <a:off x="304800" y="6525684"/>
            <a:ext cx="4784035" cy="235898"/>
          </a:xfrm>
          <a:prstGeom prst="rect">
            <a:avLst/>
          </a:prstGeom>
          <a:noFill/>
        </p:spPr>
        <p:txBody>
          <a:bodyPr wrap="square" rtlCol="0">
            <a:spAutoFit/>
          </a:bodyPr>
          <a:lstStyle/>
          <a:p>
            <a:pPr defTabSz="609630"/>
            <a:r>
              <a:rPr lang="en-US" sz="933" dirty="0">
                <a:solidFill>
                  <a:srgbClr val="FFFFFF"/>
                </a:solidFill>
                <a:latin typeface="EF Circular Light" panose="020B0404020101020102" pitchFamily="34" charset="77"/>
                <a:ea typeface="EF Circular Bold" charset="0"/>
                <a:cs typeface="EF Circular Light" panose="020B0404020101020102" pitchFamily="34" charset="77"/>
              </a:rPr>
              <a:t>EF Educational Tours</a:t>
            </a:r>
          </a:p>
        </p:txBody>
      </p:sp>
      <p:pic>
        <p:nvPicPr>
          <p:cNvPr id="4" name="Picture 11">
            <a:extLst>
              <a:ext uri="{FF2B5EF4-FFF2-40B4-BE49-F238E27FC236}">
                <a16:creationId xmlns:a16="http://schemas.microsoft.com/office/drawing/2014/main" id="{29A9BB9A-AAFD-ED22-D9DE-112AE1956B50}"/>
              </a:ext>
            </a:extLst>
          </p:cNvPr>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l="7358" r="7358"/>
          <a:stretch/>
        </p:blipFill>
        <p:spPr>
          <a:xfrm>
            <a:off x="406400" y="1609998"/>
            <a:ext cx="3640121" cy="2844799"/>
          </a:xfrm>
          <a:prstGeom prst="rect">
            <a:avLst/>
          </a:prstGeom>
        </p:spPr>
      </p:pic>
      <p:sp>
        <p:nvSpPr>
          <p:cNvPr id="20" name="TextBox 19">
            <a:extLst>
              <a:ext uri="{FF2B5EF4-FFF2-40B4-BE49-F238E27FC236}">
                <a16:creationId xmlns:a16="http://schemas.microsoft.com/office/drawing/2014/main" id="{FE9FD50A-CF6B-ED7C-509A-A294D0F38EF5}"/>
              </a:ext>
            </a:extLst>
          </p:cNvPr>
          <p:cNvSpPr txBox="1">
            <a:spLocks noGrp="1" noRot="1" noMove="1" noResize="1" noEditPoints="1" noAdjustHandles="1" noChangeArrowheads="1" noChangeShapeType="1"/>
          </p:cNvSpPr>
          <p:nvPr/>
        </p:nvSpPr>
        <p:spPr>
          <a:xfrm>
            <a:off x="461057" y="4858916"/>
            <a:ext cx="2485343" cy="369332"/>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1</a:t>
            </a:r>
            <a:br>
              <a:rPr lang="en-CA" sz="1200" dirty="0">
                <a:solidFill>
                  <a:srgbClr val="FFFFFF"/>
                </a:solidFill>
                <a:latin typeface="EF Circular Light" panose="020B0404020101020102" pitchFamily="34" charset="77"/>
                <a:cs typeface="EF Circular Light" panose="020B0404020101020102" pitchFamily="34" charset="77"/>
              </a:rPr>
            </a:br>
            <a:r>
              <a:rPr lang="en-CA" sz="1067" dirty="0">
                <a:solidFill>
                  <a:srgbClr val="FFFFFF"/>
                </a:solidFill>
                <a:latin typeface="EF Circular Light" panose="020B0404020101020102" pitchFamily="34" charset="77"/>
                <a:cs typeface="EF Circular Light" panose="020B0404020101020102" pitchFamily="34" charset="77"/>
              </a:rPr>
              <a:t>Fly overnight to Switzerland</a:t>
            </a:r>
          </a:p>
        </p:txBody>
      </p:sp>
      <p:sp>
        <p:nvSpPr>
          <p:cNvPr id="23" name="TextBox 22">
            <a:extLst>
              <a:ext uri="{FF2B5EF4-FFF2-40B4-BE49-F238E27FC236}">
                <a16:creationId xmlns:a16="http://schemas.microsoft.com/office/drawing/2014/main" id="{91F10BE5-B1A5-E043-872F-C7D849DC12D7}"/>
              </a:ext>
            </a:extLst>
          </p:cNvPr>
          <p:cNvSpPr txBox="1">
            <a:spLocks noGrp="1" noRot="1" noMove="1" noResize="1" noEditPoints="1" noAdjustHandles="1" noChangeArrowheads="1" noChangeShapeType="1"/>
          </p:cNvSpPr>
          <p:nvPr/>
        </p:nvSpPr>
        <p:spPr>
          <a:xfrm>
            <a:off x="4263909" y="4858916"/>
            <a:ext cx="2485343" cy="1026178"/>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2</a:t>
            </a:r>
            <a:br>
              <a:rPr lang="en-CA" sz="1200" dirty="0">
                <a:solidFill>
                  <a:srgbClr val="FFFFFF"/>
                </a:solidFill>
                <a:latin typeface="EF Circular Light" panose="020B0404020101020102" pitchFamily="34" charset="77"/>
                <a:cs typeface="EF Circular Light" panose="020B0404020101020102" pitchFamily="34" charset="77"/>
              </a:rPr>
            </a:br>
            <a:r>
              <a:rPr lang="en-CA" sz="1067" dirty="0">
                <a:solidFill>
                  <a:srgbClr val="FFFFFF"/>
                </a:solidFill>
                <a:latin typeface="EF Circular Light" panose="020B0404020101020102" pitchFamily="34" charset="77"/>
                <a:cs typeface="EF Circular Light" panose="020B0404020101020102" pitchFamily="34" charset="77"/>
              </a:rPr>
              <a:t>Zurich | Lucerne</a:t>
            </a:r>
          </a:p>
          <a:p>
            <a:pPr defTabSz="609630"/>
            <a:r>
              <a:rPr lang="en-US" sz="1067" dirty="0">
                <a:solidFill>
                  <a:srgbClr val="FFFFFF"/>
                </a:solidFill>
                <a:latin typeface="EF Circular Light" panose="020B0404020101020102" pitchFamily="34" charset="77"/>
                <a:cs typeface="EF Circular Light" panose="020B0404020101020102" pitchFamily="34" charset="77"/>
              </a:rPr>
              <a:t>Meet your Tour Director at your destination</a:t>
            </a:r>
          </a:p>
          <a:p>
            <a:pPr defTabSz="609630"/>
            <a:r>
              <a:rPr lang="en-US" sz="1067" dirty="0">
                <a:solidFill>
                  <a:srgbClr val="FFFFFF"/>
                </a:solidFill>
                <a:latin typeface="EF Circular Light" panose="020B0404020101020102" pitchFamily="34" charset="77"/>
                <a:cs typeface="EF Circular Light" panose="020B0404020101020102" pitchFamily="34" charset="77"/>
              </a:rPr>
              <a:t>Take a walking tour of Zurich</a:t>
            </a:r>
          </a:p>
          <a:p>
            <a:pPr defTabSz="609630"/>
            <a:r>
              <a:rPr lang="en-CA" sz="1067" dirty="0">
                <a:solidFill>
                  <a:srgbClr val="FFFFFF"/>
                </a:solidFill>
                <a:latin typeface="EF Circular Light" panose="020B0404020101020102" pitchFamily="34" charset="77"/>
                <a:cs typeface="EF Circular Light" panose="020B0404020101020102" pitchFamily="34" charset="77"/>
              </a:rPr>
              <a:t>Travel to Lucerne</a:t>
            </a:r>
          </a:p>
        </p:txBody>
      </p:sp>
      <p:sp>
        <p:nvSpPr>
          <p:cNvPr id="24" name="TextBox 23">
            <a:extLst>
              <a:ext uri="{FF2B5EF4-FFF2-40B4-BE49-F238E27FC236}">
                <a16:creationId xmlns:a16="http://schemas.microsoft.com/office/drawing/2014/main" id="{DEEAD00F-0CD8-3DBA-F837-4FA4E69E1162}"/>
              </a:ext>
            </a:extLst>
          </p:cNvPr>
          <p:cNvSpPr txBox="1">
            <a:spLocks noGrp="1" noRot="1" noMove="1" noResize="1" noEditPoints="1" noAdjustHandles="1" noChangeArrowheads="1" noChangeShapeType="1"/>
          </p:cNvSpPr>
          <p:nvPr/>
        </p:nvSpPr>
        <p:spPr>
          <a:xfrm>
            <a:off x="8142807" y="4858916"/>
            <a:ext cx="2485343" cy="1847237"/>
          </a:xfrm>
          <a:prstGeom prst="rect">
            <a:avLst/>
          </a:prstGeom>
        </p:spPr>
        <p:txBody>
          <a:bodyPr wrap="square" lIns="0" tIns="0" rIns="0" bIns="0" rtlCol="0" anchor="t">
            <a:spAutoFit/>
          </a:bodyPr>
          <a:lstStyle/>
          <a:p>
            <a:pPr defTabSz="609630"/>
            <a:r>
              <a:rPr lang="en-CA" sz="1333" dirty="0">
                <a:solidFill>
                  <a:srgbClr val="FFFFFF"/>
                </a:solidFill>
                <a:latin typeface="EF Circular Medium" panose="020B0604020101020102" pitchFamily="34" charset="77"/>
                <a:cs typeface="EF Circular Medium" panose="020B0604020101020102" pitchFamily="34" charset="77"/>
              </a:rPr>
              <a:t>Day 3</a:t>
            </a:r>
            <a:br>
              <a:rPr lang="en-CA" sz="1200" dirty="0">
                <a:solidFill>
                  <a:srgbClr val="FFFFFF"/>
                </a:solidFill>
                <a:latin typeface="EF Circular Light" panose="020B0404020101020102" pitchFamily="34" charset="77"/>
                <a:cs typeface="EF Circular Light" panose="020B0404020101020102" pitchFamily="34" charset="77"/>
              </a:rPr>
            </a:br>
            <a:r>
              <a:rPr lang="en-CA" sz="1067" dirty="0">
                <a:solidFill>
                  <a:srgbClr val="FFFFFF"/>
                </a:solidFill>
                <a:latin typeface="EF Circular Light" panose="020B0404020101020102" pitchFamily="34" charset="77"/>
                <a:cs typeface="EF Circular Light" panose="020B0404020101020102" pitchFamily="34" charset="77"/>
              </a:rPr>
              <a:t>Lucerne</a:t>
            </a:r>
          </a:p>
          <a:p>
            <a:pPr defTabSz="609630"/>
            <a:r>
              <a:rPr lang="en-US" sz="1067" dirty="0">
                <a:solidFill>
                  <a:srgbClr val="FFFFFF"/>
                </a:solidFill>
                <a:latin typeface="EF Circular Light" panose="020B0404020101020102" pitchFamily="34" charset="77"/>
                <a:cs typeface="EF Circular Light" panose="020B0404020101020102" pitchFamily="34" charset="77"/>
              </a:rPr>
              <a:t>Enjoy a cruise on Lake Lucerne, then</a:t>
            </a:r>
          </a:p>
          <a:p>
            <a:pPr defTabSz="609630"/>
            <a:r>
              <a:rPr lang="en-US" sz="1067" dirty="0">
                <a:solidFill>
                  <a:srgbClr val="FFFFFF"/>
                </a:solidFill>
                <a:latin typeface="EF Circular Light" panose="020B0404020101020102" pitchFamily="34" charset="77"/>
                <a:cs typeface="EF Circular Light" panose="020B0404020101020102" pitchFamily="34" charset="77"/>
              </a:rPr>
              <a:t>ride to the top of a Swiss mountain.</a:t>
            </a:r>
          </a:p>
          <a:p>
            <a:pPr defTabSz="609630"/>
            <a:r>
              <a:rPr lang="en-US" sz="1067" dirty="0" err="1">
                <a:solidFill>
                  <a:srgbClr val="FFFFFF"/>
                </a:solidFill>
                <a:latin typeface="EF Circular Light" panose="020B0404020101020102" pitchFamily="34" charset="77"/>
                <a:cs typeface="EF Circular Light" panose="020B0404020101020102" pitchFamily="34" charset="77"/>
              </a:rPr>
              <a:t>Savour</a:t>
            </a:r>
            <a:r>
              <a:rPr lang="en-US" sz="1067" dirty="0">
                <a:solidFill>
                  <a:srgbClr val="FFFFFF"/>
                </a:solidFill>
                <a:latin typeface="EF Circular Light" panose="020B0404020101020102" pitchFamily="34" charset="77"/>
                <a:cs typeface="EF Circular Light" panose="020B0404020101020102" pitchFamily="34" charset="77"/>
              </a:rPr>
              <a:t> a taste of Swiss culture as you enjoy a fondue meal, the country’s national dish that consists of delicious melted cheese and a lot of bread. Then, experience a bit of Swiss tradition in the form of: </a:t>
            </a:r>
            <a:r>
              <a:rPr lang="en-US" sz="1067" dirty="0" err="1">
                <a:solidFill>
                  <a:srgbClr val="FFFFFF"/>
                </a:solidFill>
                <a:latin typeface="EF Circular Light" panose="020B0404020101020102" pitchFamily="34" charset="77"/>
                <a:cs typeface="EF Circular Light" panose="020B0404020101020102" pitchFamily="34" charset="77"/>
              </a:rPr>
              <a:t>yodelling</a:t>
            </a:r>
            <a:r>
              <a:rPr lang="en-US" sz="1067" dirty="0">
                <a:solidFill>
                  <a:srgbClr val="FFFFFF"/>
                </a:solidFill>
                <a:latin typeface="EF Circular Light" panose="020B0404020101020102" pitchFamily="34" charset="77"/>
                <a:cs typeface="EF Circular Light" panose="020B0404020101020102" pitchFamily="34" charset="77"/>
              </a:rPr>
              <a:t> and Alpine horns, or folk games. </a:t>
            </a:r>
          </a:p>
        </p:txBody>
      </p:sp>
      <p:pic>
        <p:nvPicPr>
          <p:cNvPr id="7" name="Picture 24">
            <a:extLst>
              <a:ext uri="{FF2B5EF4-FFF2-40B4-BE49-F238E27FC236}">
                <a16:creationId xmlns:a16="http://schemas.microsoft.com/office/drawing/2014/main" id="{C3CFD1AB-BE41-FA2D-7491-280365C6ED34}"/>
              </a:ext>
            </a:extLst>
          </p:cNvPr>
          <p:cNvPicPr>
            <a:picLocks noChangeAspect="1"/>
          </p:cNvPicPr>
          <p:nvPr>
            <p:custDataLst>
              <p:tags r:id="rId4"/>
            </p:custDataLst>
          </p:nvPr>
        </p:nvPicPr>
        <p:blipFill rotWithShape="1">
          <a:blip r:embed="rId10">
            <a:extLst>
              <a:ext uri="{28A0092B-C50C-407E-A947-70E740481C1C}">
                <a14:useLocalDpi xmlns:a14="http://schemas.microsoft.com/office/drawing/2010/main" val="0"/>
              </a:ext>
            </a:extLst>
          </a:blip>
          <a:srcRect l="3968" r="3968"/>
          <a:stretch/>
        </p:blipFill>
        <p:spPr>
          <a:xfrm>
            <a:off x="4263908" y="1609998"/>
            <a:ext cx="3640121" cy="2844799"/>
          </a:xfrm>
          <a:prstGeom prst="rect">
            <a:avLst/>
          </a:prstGeom>
        </p:spPr>
      </p:pic>
      <p:pic>
        <p:nvPicPr>
          <p:cNvPr id="9" name="Picture 25">
            <a:extLst>
              <a:ext uri="{FF2B5EF4-FFF2-40B4-BE49-F238E27FC236}">
                <a16:creationId xmlns:a16="http://schemas.microsoft.com/office/drawing/2014/main" id="{656C65A0-690B-92E1-93E7-FAD7D2A56DCD}"/>
              </a:ext>
            </a:extLst>
          </p:cNvPr>
          <p:cNvPicPr>
            <a:picLocks noChangeAspect="1"/>
          </p:cNvPicPr>
          <p:nvPr>
            <p:custDataLst>
              <p:tags r:id="rId5"/>
            </p:custDataLst>
          </p:nvPr>
        </p:nvPicPr>
        <p:blipFill rotWithShape="1">
          <a:blip r:embed="rId11">
            <a:extLst>
              <a:ext uri="{28A0092B-C50C-407E-A947-70E740481C1C}">
                <a14:useLocalDpi xmlns:a14="http://schemas.microsoft.com/office/drawing/2010/main" val="0"/>
              </a:ext>
            </a:extLst>
          </a:blip>
          <a:srcRect l="7294" r="7294"/>
          <a:stretch/>
        </p:blipFill>
        <p:spPr>
          <a:xfrm>
            <a:off x="8121417" y="1609998"/>
            <a:ext cx="3640121" cy="2844799"/>
          </a:xfrm>
          <a:prstGeom prst="rect">
            <a:avLst/>
          </a:prstGeom>
        </p:spPr>
      </p:pic>
    </p:spTree>
    <p:custDataLst>
      <p:custData r:id="rId1"/>
      <p:custData r:id="rId2"/>
    </p:custDataLst>
    <p:extLst>
      <p:ext uri="{BB962C8B-B14F-4D97-AF65-F5344CB8AC3E}">
        <p14:creationId xmlns:p14="http://schemas.microsoft.com/office/powerpoint/2010/main" val="2298971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cdb7336d-828d-4d89-8a95-52c3e3efced2.jpeg"/>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e8bddaa8-b6b5-404e-a478-89372172bd96.jpeg"/>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45665464-2523-4472-94c9-2cc34a3a48db.jpeg"/>
</p:tagLst>
</file>

<file path=ppt/tags/tag12.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Lucerne - Switzerland03.jpg"/>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630b0be2-f1b7-480b-95e9-798bbc3f9dfc.jpeg"/>
</p:tagLst>
</file>

<file path=ppt/tags/tag14.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c67b50d4-335f-4a97-8537-7a9de7ef4368.jpeg"/>
</p:tagLst>
</file>

<file path=ppt/tags/tag15.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Rome_Trevi Fountain.jpg"/>
</p:tagLst>
</file>

<file path=ppt/tags/tag16.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8f211c52-8bb7-4a53-996c-8540e4d472e9.jpeg"/>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211fb664-5064-4fd3-a71b-52f51b7cac11.jpeg"/>
</p:tagLst>
</file>

<file path=ppt/tags/tag18.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f1cac4a9-13fd-408b-9e31-a79532fc04df.jpeg"/>
</p:tagLst>
</file>

<file path=ppt/tags/tag19.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7dca3709-7b49-4b6d-9a1e-a69be4aadfcf.jpe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9330d590-5ae5-4b88-b780-23466cb8100a.jpe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60812f4a-39bb-4d19-8a65-d9c6848fe364.jpe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21de39a6-0f82-4c2d-87ce-f52c564ea7bf.jpe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f0389647-15ae-4780-8988-5cc006ace02b.jpe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f08a8dc4-79c5-4ff1-9aa3-92ea64c51d02.jpe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e4c4fb28-492c-4c6a-9f09-003fc0705d4e.jpe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1a190894-240a-4912-adf9-fd78cf0052e6.jpe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grace.kingsbury\AppData\Local\Templafy\AddIns\PowerPointVsto\7ca9aaab-8148-4c6d-829d-c5ae9fab1062.jpeg"/>
</p:tagLst>
</file>

<file path=ppt/theme/theme1.xml><?xml version="1.0" encoding="utf-8"?>
<a:theme xmlns:a="http://schemas.openxmlformats.org/drawingml/2006/main" name="1_Office Theme">
  <a:themeElements>
    <a:clrScheme name="EF Colours ">
      <a:dk1>
        <a:srgbClr val="000000"/>
      </a:dk1>
      <a:lt1>
        <a:srgbClr val="FFFFFF"/>
      </a:lt1>
      <a:dk2>
        <a:srgbClr val="F1EDE0"/>
      </a:dk2>
      <a:lt2>
        <a:srgbClr val="F5EFE1"/>
      </a:lt2>
      <a:accent1>
        <a:srgbClr val="E84628"/>
      </a:accent1>
      <a:accent2>
        <a:srgbClr val="F198B3"/>
      </a:accent2>
      <a:accent3>
        <a:srgbClr val="FFCB05"/>
      </a:accent3>
      <a:accent4>
        <a:srgbClr val="49C0B6"/>
      </a:accent4>
      <a:accent5>
        <a:srgbClr val="005CAB"/>
      </a:accent5>
      <a:accent6>
        <a:srgbClr val="F5EFE3"/>
      </a:accent6>
      <a:hlink>
        <a:srgbClr val="E84527"/>
      </a:hlink>
      <a:folHlink>
        <a:srgbClr val="E845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p:properties xmlns:p="http://schemas.microsoft.com/office/2006/metadata/properties" xmlns:xsi="http://www.w3.org/2001/XMLSchema-instance" xmlns:pc="http://schemas.microsoft.com/office/infopath/2007/PartnerControls">
  <documentManagement/>
</p:properties>
</file>

<file path=customXml/item13.xml><?xml version="1.0" encoding="utf-8"?>
<TemplafySlideTemplateConfiguration><![CDATA[{"slideVersion":9,"isValidatorEnabled":false,"isLocked":false,"elementsMetadata":[],"slideId":"638146695048410761","enableDocumentContentUpdater":false,"version":"2.0"}]]></TemplafySlideTemplateConfiguration>
</file>

<file path=customXml/item14.xml><?xml version="1.0" encoding="utf-8"?>
<TemplafySlideTemplateConfiguration><![CDATA[{"slideVersion":9,"isValidatorEnabled":false,"isLocked":false,"elementsMetadata":[],"slideId":"638146695048410761","enableDocumentContentUpdater":false,"version":"2.0"}]]></TemplafySlideTemplateConfiguration>
</file>

<file path=customXml/item15.xml><?xml version="1.0" encoding="utf-8"?>
<TemplafyFormConfiguration><![CDATA[{"formFields":[{"required":true,"placeholder":"","lines":0,"helpTexts":{"prefix":"","postfix":""},"spacing":{},"type":"textBox","name":"RCDeckTeacherSurname","label":"GL's Name (e.g. Ms. Smith)","fullyQualifiedName":"RCDeckTeacherSurname"},{"required":true,"helpTexts":{"prefix":"","postfix":""},"spacing":{},"type":"datePicker","name":"RCDeckStartDate","label":"Earliest Departure","fullyQualifiedName":"RCDeckStartDate"},{"required":true,"helpTexts":{"prefix":"","postfix":""},"spacing":{},"type":"datePicker","name":"RCDeckFinDate","label":"Latest Return","fullyQualifiedName":"RCDeckFinDate"},{"required":true,"placeholder":"","lines":0,"helpTexts":{"prefix":"","postfix":""},"spacing":{},"type":"textBox","name":"RCDeckTotalDays","label":"Days on Tour (e.g. 12)","fullyQualifiedName":"RCDeckTotalDays"},{"required":true,"placeholder":"","lines":0,"helpTexts":{"prefix":"","postfix":""},"spacing":{},"type":"textBox","name":"RCDeckEnrolment","label":"Enter enrolment number (e.g. 8518919SM)","fullyQualifiedName":"RCDeckEnrolment"},{"dataSource":"CanGateways","displayColumn":"gateway","hideIfNoUserInteractionRequired":false,"distinct":true,"required":true,"autoSelectFirstOption":false,"helpTexts":{"prefix":"","postfix":""},"spacing":{},"type":"dropDown","name":"RCDeckGateway","label":"Choose your departing gateway","fullyQualifiedName":"RCDeckGateway","dataSourceName":"CanGateways","dataSourceFieldName":"Gateway"},{"required":true,"helpTexts":{"prefix":"","postfix":""},"spacing":{},"type":"datePicker","name":"RCDeckDiscountDeadline","label":"Enter the date the enrolment discount ends","fullyQualifiedName":"RCDeckDiscountDeadline"}],"formDataEntries":[]}]]></TemplafyForm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TemplateConfiguration><![CDATA[{"slideVersion":9,"isValidatorEnabled":false,"isLocked":false,"elementsMetadata":[],"slideId":"638146695048410761","enableDocumentContentUpdater":false,"version":"2.0"}]]></TemplafySlideTemplateConfiguration>
</file>

<file path=customXml/item19.xml><?xml version="1.0" encoding="utf-8"?>
<TemplafySlideTemplateConfiguration><![CDATA[{"slideVersion":9,"isValidatorEnabled":false,"isLocked":false,"elementsMetadata":[],"slideId":"638146695048410761","enableDocumentContentUpdater":false,"version":"2.0"}]]></TemplafySlideTemplateConfiguration>
</file>

<file path=customXml/item2.xml><?xml version="1.0" encoding="utf-8"?>
<TemplafySlideTemplateConfiguration><![CDATA[{"slideVersion":9,"isValidatorEnabled":false,"isLocked":false,"elementsMetadata":[],"slideId":"638146695048410761","enableDocumentContentUpdater":false,"version":"2.0"}]]></TemplafySlideTemplateConfiguration>
</file>

<file path=customXml/item20.xml><?xml version="1.0" encoding="utf-8"?>
<TemplafySlideFormConfiguration><![CDATA[{"formFields":[],"formDataEntries":[]}]]></TemplafySlideFormConfiguration>
</file>

<file path=customXml/item21.xml><?xml version="1.0" encoding="utf-8"?>
<TemplafySlideTemplateConfiguration><![CDATA[{"slideVersion":9,"isValidatorEnabled":false,"isLocked":false,"elementsMetadata":[],"slideId":"638146695048410761","enableDocumentContentUpdater":false,"version":"2.0"}]]></TemplafySlideTemplateConfiguration>
</file>

<file path=customXml/item22.xml><?xml version="1.0" encoding="utf-8"?>
<TemplafySlideTemplateConfiguration><![CDATA[{"slideVersion":9,"isValidatorEnabled":false,"isLocked":false,"elementsMetadata":[],"slideId":"638146695048410761","enableDocumentContentUpdater":false,"version":"2.0"}]]></TemplafySlideTemplateConfiguration>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SlideTemplateConfiguration><![CDATA[{"slideVersion":9,"isValidatorEnabled":false,"isLocked":false,"elementsMetadata":[],"slideId":"638146695048410761","enableDocumentContentUpdater":false,"version":"2.0"}]]></TemplafySlideTemplateConfiguration>
</file>

<file path=customXml/item26.xml><?xml version="1.0" encoding="utf-8"?>
<TemplafySlideTemplateConfiguration><![CDATA[{"slideVersion":9,"isValidatorEnabled":false,"isLocked":false,"elementsMetadata":[],"slideId":"638146695048410761","enableDocumentContentUpdater":false,"version":"2.0"}]]></TemplafySlideTemplateConfiguration>
</file>

<file path=customXml/item27.xml><?xml version="1.0" encoding="utf-8"?>
<TemplafySlideFormConfiguration><![CDATA[{"formFields":[],"formDataEntries":[]}]]></TemplafySlideFormConfiguration>
</file>

<file path=customXml/item28.xml><?xml version="1.0" encoding="utf-8"?>
<TemplafySlideFormConfiguration><![CDATA[{"formFields":[],"formDataEntries":[]}]]></TemplafySlideFormConfiguration>
</file>

<file path=customXml/item29.xml><?xml version="1.0" encoding="utf-8"?>
<TemplafySlideTemplateConfiguration><![CDATA[{"slideVersion":1,"isValidatorEnabled":false,"isLocked":false,"elementsMetadata":[],"slideId":"894425943792156672","enableDocumentContentUpdater":false,"version":"2.0"}]]></TemplafySlideTemplateConfiguration>
</file>

<file path=customXml/item3.xml><?xml version="1.0" encoding="utf-8"?>
<ct:contentTypeSchema xmlns:ct="http://schemas.microsoft.com/office/2006/metadata/contentType" xmlns:ma="http://schemas.microsoft.com/office/2006/metadata/properties/metaAttributes" ct:_="" ma:_="" ma:contentTypeName="Document" ma:contentTypeID="0x0101004A9C4CE3BF44CE47B28185D374DA476E" ma:contentTypeVersion="2" ma:contentTypeDescription="Create a new document." ma:contentTypeScope="" ma:versionID="ed7b03b5252ef5e1625e962e5e1f36ba">
  <xsd:schema xmlns:xsd="http://www.w3.org/2001/XMLSchema" xmlns:xs="http://www.w3.org/2001/XMLSchema" xmlns:p="http://schemas.microsoft.com/office/2006/metadata/properties" xmlns:ns2="8a15246b-f801-4408-9303-bf3c58eef8f2" targetNamespace="http://schemas.microsoft.com/office/2006/metadata/properties" ma:root="true" ma:fieldsID="60e6961e736e728d3a20068a948bb2e9" ns2:_="">
    <xsd:import namespace="8a15246b-f801-4408-9303-bf3c58eef8f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15246b-f801-4408-9303-bf3c58eef8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slideVersion":9,"isValidatorEnabled":false,"isLocked":false,"elementsMetadata":[],"slideId":"638146695048239520","enableDocumentContentUpdater":false,"version":"2.0"}]]></TemplafySlideTemplateConfiguration>
</file>

<file path=customXml/item7.xml><?xml version="1.0" encoding="utf-8"?>
<TemplafySlideTemplateConfiguration><![CDATA[{"slideVersion":9,"isValidatorEnabled":false,"isLocked":false,"elementsMetadata":[],"slideId":"638146695048410761","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TemplateConfiguration><![CDATA[{"elementsMetadata":[],"transformationConfigurations":[],"enableDocumentContentUpdater":false,"version":"2.0"}]]></TemplafyTemplateConfiguration>
</file>

<file path=customXml/itemProps1.xml><?xml version="1.0" encoding="utf-8"?>
<ds:datastoreItem xmlns:ds="http://schemas.openxmlformats.org/officeDocument/2006/customXml" ds:itemID="{85763DD5-9077-4D3D-9F4D-8CD3E77AE9E7}">
  <ds:schemaRefs>
    <ds:schemaRef ds:uri="http://schemas.microsoft.com/sharepoint/v3/contenttype/forms"/>
  </ds:schemaRefs>
</ds:datastoreItem>
</file>

<file path=customXml/itemProps10.xml><?xml version="1.0" encoding="utf-8"?>
<ds:datastoreItem xmlns:ds="http://schemas.openxmlformats.org/officeDocument/2006/customXml" ds:itemID="{B991B8BA-6C91-4076-A9E2-F204A161AC1B}">
  <ds:schemaRefs/>
</ds:datastoreItem>
</file>

<file path=customXml/itemProps11.xml><?xml version="1.0" encoding="utf-8"?>
<ds:datastoreItem xmlns:ds="http://schemas.openxmlformats.org/officeDocument/2006/customXml" ds:itemID="{ADD4C24D-CBB3-4EDA-8581-E6D838290945}">
  <ds:schemaRefs/>
</ds:datastoreItem>
</file>

<file path=customXml/itemProps12.xml><?xml version="1.0" encoding="utf-8"?>
<ds:datastoreItem xmlns:ds="http://schemas.openxmlformats.org/officeDocument/2006/customXml" ds:itemID="{286147F4-586B-40D8-A53B-11A20D71EA59}">
  <ds:schemaRefs>
    <ds:schemaRef ds:uri="http://schemas.microsoft.com/office/2006/documentManagement/types"/>
    <ds:schemaRef ds:uri="6f8f1373-d604-4867-bc8b-ce49a326ddda"/>
    <ds:schemaRef ds:uri="http://schemas.microsoft.com/office/infopath/2007/PartnerControls"/>
    <ds:schemaRef ds:uri="http://purl.org/dc/terms/"/>
    <ds:schemaRef ds:uri="http://purl.org/dc/elements/1.1/"/>
    <ds:schemaRef ds:uri="http://schemas.openxmlformats.org/package/2006/metadata/core-properties"/>
    <ds:schemaRef ds:uri="http://purl.org/dc/dcmitype/"/>
    <ds:schemaRef ds:uri="62bde251-cf0c-4cee-879e-f46a7aeb1ee3"/>
    <ds:schemaRef ds:uri="http://schemas.microsoft.com/office/2006/metadata/properties"/>
    <ds:schemaRef ds:uri="http://www.w3.org/XML/1998/namespace"/>
  </ds:schemaRefs>
</ds:datastoreItem>
</file>

<file path=customXml/itemProps13.xml><?xml version="1.0" encoding="utf-8"?>
<ds:datastoreItem xmlns:ds="http://schemas.openxmlformats.org/officeDocument/2006/customXml" ds:itemID="{691AD356-93BE-4C20-9364-8669CB1364F4}">
  <ds:schemaRefs/>
</ds:datastoreItem>
</file>

<file path=customXml/itemProps14.xml><?xml version="1.0" encoding="utf-8"?>
<ds:datastoreItem xmlns:ds="http://schemas.openxmlformats.org/officeDocument/2006/customXml" ds:itemID="{BE0238CE-0261-4156-BF9A-498EAFC62A44}">
  <ds:schemaRefs/>
</ds:datastoreItem>
</file>

<file path=customXml/itemProps15.xml><?xml version="1.0" encoding="utf-8"?>
<ds:datastoreItem xmlns:ds="http://schemas.openxmlformats.org/officeDocument/2006/customXml" ds:itemID="{82D17A5B-841C-494E-AC4F-162415198914}">
  <ds:schemaRefs/>
</ds:datastoreItem>
</file>

<file path=customXml/itemProps16.xml><?xml version="1.0" encoding="utf-8"?>
<ds:datastoreItem xmlns:ds="http://schemas.openxmlformats.org/officeDocument/2006/customXml" ds:itemID="{12822BD8-98E4-434C-B236-3AE828DEE7A0}">
  <ds:schemaRefs/>
</ds:datastoreItem>
</file>

<file path=customXml/itemProps17.xml><?xml version="1.0" encoding="utf-8"?>
<ds:datastoreItem xmlns:ds="http://schemas.openxmlformats.org/officeDocument/2006/customXml" ds:itemID="{792F782E-E9D7-4C45-A89D-51ED4F75A25E}">
  <ds:schemaRefs/>
</ds:datastoreItem>
</file>

<file path=customXml/itemProps18.xml><?xml version="1.0" encoding="utf-8"?>
<ds:datastoreItem xmlns:ds="http://schemas.openxmlformats.org/officeDocument/2006/customXml" ds:itemID="{F6F8D679-D7A4-42B1-8DC9-FE5765C237AE}">
  <ds:schemaRefs/>
</ds:datastoreItem>
</file>

<file path=customXml/itemProps19.xml><?xml version="1.0" encoding="utf-8"?>
<ds:datastoreItem xmlns:ds="http://schemas.openxmlformats.org/officeDocument/2006/customXml" ds:itemID="{D3848DDA-6FB4-4126-B86C-0E754A33DAF4}">
  <ds:schemaRefs/>
</ds:datastoreItem>
</file>

<file path=customXml/itemProps2.xml><?xml version="1.0" encoding="utf-8"?>
<ds:datastoreItem xmlns:ds="http://schemas.openxmlformats.org/officeDocument/2006/customXml" ds:itemID="{BE680F4C-8D1A-4090-BCD8-7D55E71F4572}">
  <ds:schemaRefs/>
</ds:datastoreItem>
</file>

<file path=customXml/itemProps20.xml><?xml version="1.0" encoding="utf-8"?>
<ds:datastoreItem xmlns:ds="http://schemas.openxmlformats.org/officeDocument/2006/customXml" ds:itemID="{62007D37-5BBD-44C5-B04A-380B819041EC}">
  <ds:schemaRefs/>
</ds:datastoreItem>
</file>

<file path=customXml/itemProps21.xml><?xml version="1.0" encoding="utf-8"?>
<ds:datastoreItem xmlns:ds="http://schemas.openxmlformats.org/officeDocument/2006/customXml" ds:itemID="{30411970-6FFE-4025-8E0D-EEE2B728A6B4}">
  <ds:schemaRefs/>
</ds:datastoreItem>
</file>

<file path=customXml/itemProps22.xml><?xml version="1.0" encoding="utf-8"?>
<ds:datastoreItem xmlns:ds="http://schemas.openxmlformats.org/officeDocument/2006/customXml" ds:itemID="{510BFBD4-8E7A-4A5A-891E-909D700D4F23}">
  <ds:schemaRefs/>
</ds:datastoreItem>
</file>

<file path=customXml/itemProps23.xml><?xml version="1.0" encoding="utf-8"?>
<ds:datastoreItem xmlns:ds="http://schemas.openxmlformats.org/officeDocument/2006/customXml" ds:itemID="{93F28141-5E2A-4F72-981D-020329135978}">
  <ds:schemaRefs/>
</ds:datastoreItem>
</file>

<file path=customXml/itemProps24.xml><?xml version="1.0" encoding="utf-8"?>
<ds:datastoreItem xmlns:ds="http://schemas.openxmlformats.org/officeDocument/2006/customXml" ds:itemID="{0B5B5A69-AFA3-476D-948D-9BC365E715F5}">
  <ds:schemaRefs/>
</ds:datastoreItem>
</file>

<file path=customXml/itemProps25.xml><?xml version="1.0" encoding="utf-8"?>
<ds:datastoreItem xmlns:ds="http://schemas.openxmlformats.org/officeDocument/2006/customXml" ds:itemID="{A17F31A8-8CFF-4082-9200-65045D4415FB}">
  <ds:schemaRefs/>
</ds:datastoreItem>
</file>

<file path=customXml/itemProps26.xml><?xml version="1.0" encoding="utf-8"?>
<ds:datastoreItem xmlns:ds="http://schemas.openxmlformats.org/officeDocument/2006/customXml" ds:itemID="{8EF31C39-1BDD-42FB-83C2-A815727C8729}">
  <ds:schemaRefs/>
</ds:datastoreItem>
</file>

<file path=customXml/itemProps27.xml><?xml version="1.0" encoding="utf-8"?>
<ds:datastoreItem xmlns:ds="http://schemas.openxmlformats.org/officeDocument/2006/customXml" ds:itemID="{D8C7813F-8F78-40D3-9EE5-2BE91B56FEA8}">
  <ds:schemaRefs/>
</ds:datastoreItem>
</file>

<file path=customXml/itemProps28.xml><?xml version="1.0" encoding="utf-8"?>
<ds:datastoreItem xmlns:ds="http://schemas.openxmlformats.org/officeDocument/2006/customXml" ds:itemID="{4014E64B-CBF9-4B92-9627-BAF7729BC52A}">
  <ds:schemaRefs/>
</ds:datastoreItem>
</file>

<file path=customXml/itemProps29.xml><?xml version="1.0" encoding="utf-8"?>
<ds:datastoreItem xmlns:ds="http://schemas.openxmlformats.org/officeDocument/2006/customXml" ds:itemID="{F528BBB5-0D20-48D8-9F03-9783F141F460}">
  <ds:schemaRefs/>
</ds:datastoreItem>
</file>

<file path=customXml/itemProps3.xml><?xml version="1.0" encoding="utf-8"?>
<ds:datastoreItem xmlns:ds="http://schemas.openxmlformats.org/officeDocument/2006/customXml" ds:itemID="{EA7A0FB5-EC63-4077-80E8-17446C964D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15246b-f801-4408-9303-bf3c58eef8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E7F8E94-843A-486C-906A-FECFD64BA7CA}">
  <ds:schemaRefs/>
</ds:datastoreItem>
</file>

<file path=customXml/itemProps5.xml><?xml version="1.0" encoding="utf-8"?>
<ds:datastoreItem xmlns:ds="http://schemas.openxmlformats.org/officeDocument/2006/customXml" ds:itemID="{9834D361-D3FF-458A-BCA3-3716911E5875}">
  <ds:schemaRefs/>
</ds:datastoreItem>
</file>

<file path=customXml/itemProps6.xml><?xml version="1.0" encoding="utf-8"?>
<ds:datastoreItem xmlns:ds="http://schemas.openxmlformats.org/officeDocument/2006/customXml" ds:itemID="{4883D3E8-F6B1-4703-BF76-FCD0665222F5}">
  <ds:schemaRefs/>
</ds:datastoreItem>
</file>

<file path=customXml/itemProps7.xml><?xml version="1.0" encoding="utf-8"?>
<ds:datastoreItem xmlns:ds="http://schemas.openxmlformats.org/officeDocument/2006/customXml" ds:itemID="{43DA2EE0-5D27-4787-BD65-5CD31D5C6027}">
  <ds:schemaRefs/>
</ds:datastoreItem>
</file>

<file path=customXml/itemProps8.xml><?xml version="1.0" encoding="utf-8"?>
<ds:datastoreItem xmlns:ds="http://schemas.openxmlformats.org/officeDocument/2006/customXml" ds:itemID="{8DDA1295-C914-4024-906D-7C7BA505AC18}">
  <ds:schemaRefs/>
</ds:datastoreItem>
</file>

<file path=customXml/itemProps9.xml><?xml version="1.0" encoding="utf-8"?>
<ds:datastoreItem xmlns:ds="http://schemas.openxmlformats.org/officeDocument/2006/customXml" ds:itemID="{7BAFD29B-0DC7-4AAA-A829-042BEDA4684A}">
  <ds:schemaRefs/>
</ds:datastoreItem>
</file>

<file path=docProps/app.xml><?xml version="1.0" encoding="utf-8"?>
<Properties xmlns="http://schemas.openxmlformats.org/officeDocument/2006/extended-properties" xmlns:vt="http://schemas.openxmlformats.org/officeDocument/2006/docPropsVTypes">
  <Template/>
  <TotalTime>185</TotalTime>
  <Words>3298</Words>
  <Application>Microsoft Office PowerPoint</Application>
  <PresentationFormat>Widescreen</PresentationFormat>
  <Paragraphs>295</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Maroni</dc:creator>
  <cp:lastModifiedBy>Grace Kingsbury</cp:lastModifiedBy>
  <cp:revision>37</cp:revision>
  <dcterms:created xsi:type="dcterms:W3CDTF">2022-09-06T14:58:25Z</dcterms:created>
  <dcterms:modified xsi:type="dcterms:W3CDTF">2025-05-23T14:27:36Z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2024-04-20T03:34:44</vt:lpwstr>
  </property>
  <property fmtid="{D5CDD505-2E9C-101B-9397-08002B2CF9AE}" pid="3" name="ContentTypeId">
    <vt:lpwstr>0x0101004A9C4CE3BF44CE47B28185D374DA476E</vt:lpwstr>
  </property>
  <property fmtid="{D5CDD505-2E9C-101B-9397-08002B2CF9AE}" pid="4" name="tbi_salesName">
    <vt:lpwstr>Hannah Allum</vt:lpwstr>
  </property>
  <property fmtid="{D5CDD505-2E9C-101B-9397-08002B2CF9AE}" pid="5" name="tbi_tourCode">
    <vt:lpwstr>STM</vt:lpwstr>
  </property>
  <property fmtid="{D5CDD505-2E9C-101B-9397-08002B2CF9AE}" pid="6" name="tbi_sendTo">
    <vt:lpwstr>hannah.allum@ef.com</vt:lpwstr>
  </property>
  <property fmtid="{D5CDD505-2E9C-101B-9397-08002B2CF9AE}" pid="7" name="tbi_groupTrip">
    <vt:lpwstr>2894261</vt:lpwstr>
  </property>
</Properties>
</file>